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vnd.ms-photo" Extension="wdp"/>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1"/>
  </p:notesMasterIdLst>
  <p:sldIdLst>
    <p:sldId id="256" r:id="rId2"/>
    <p:sldId id="257" r:id="rId3"/>
    <p:sldId id="277" r:id="rId4"/>
    <p:sldId id="545" r:id="rId5"/>
    <p:sldId id="594" r:id="rId6"/>
    <p:sldId id="593" r:id="rId7"/>
    <p:sldId id="608" r:id="rId8"/>
    <p:sldId id="607" r:id="rId9"/>
    <p:sldId id="609" r:id="rId10"/>
    <p:sldId id="613" r:id="rId11"/>
    <p:sldId id="612" r:id="rId12"/>
    <p:sldId id="614" r:id="rId13"/>
    <p:sldId id="611" r:id="rId14"/>
    <p:sldId id="263" r:id="rId15"/>
    <p:sldId id="605" r:id="rId16"/>
    <p:sldId id="615" r:id="rId17"/>
    <p:sldId id="606" r:id="rId18"/>
    <p:sldId id="595" r:id="rId19"/>
    <p:sldId id="596" r:id="rId20"/>
    <p:sldId id="597" r:id="rId21"/>
    <p:sldId id="598" r:id="rId22"/>
    <p:sldId id="599" r:id="rId23"/>
    <p:sldId id="600" r:id="rId24"/>
    <p:sldId id="601" r:id="rId25"/>
    <p:sldId id="620" r:id="rId26"/>
    <p:sldId id="562" r:id="rId27"/>
    <p:sldId id="264" r:id="rId28"/>
    <p:sldId id="618" r:id="rId29"/>
    <p:sldId id="266"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t" initials="a" lastIdx="5" clrIdx="0">
    <p:extLst>
      <p:ext uri="{19B8F6BF-5375-455C-9EA6-DF929625EA0E}">
        <p15:presenceInfo xmlns:p15="http://schemas.microsoft.com/office/powerpoint/2012/main" userId="av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E98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2" d="100"/>
          <a:sy n="112"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96570809083647"/>
          <c:y val="0.13435982219721843"/>
          <c:w val="0.81212607934877701"/>
          <c:h val="0.46345951521118334"/>
        </c:manualLayout>
      </c:layout>
      <c:barChart>
        <c:barDir val="col"/>
        <c:grouping val="clustered"/>
        <c:varyColors val="0"/>
        <c:ser>
          <c:idx val="0"/>
          <c:order val="0"/>
          <c:tx>
            <c:strRef>
              <c:f>Лист1!$B$1</c:f>
              <c:strCache>
                <c:ptCount val="1"/>
                <c:pt idx="0">
                  <c:v>Hujjatlar Soni</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lumMod val="85000"/>
                      </a:schemeClr>
                    </a:solidFill>
                    <a:effectLst/>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Лист1!$A$2:$A$5</c:f>
              <c:strCache>
                <c:ptCount val="3"/>
                <c:pt idx="0">
                  <c:v>2024-yil</c:v>
                </c:pt>
                <c:pt idx="1">
                  <c:v>2025-yil</c:v>
                </c:pt>
                <c:pt idx="2">
                  <c:v>2026-yil yanvar-mart</c:v>
                </c:pt>
              </c:strCache>
            </c:strRef>
          </c:cat>
          <c:val>
            <c:numRef>
              <c:f>Лист1!$B$2:$B$5</c:f>
              <c:numCache>
                <c:formatCode>General</c:formatCode>
                <c:ptCount val="4"/>
                <c:pt idx="0">
                  <c:v>36692</c:v>
                </c:pt>
                <c:pt idx="1">
                  <c:v>49762</c:v>
                </c:pt>
                <c:pt idx="2">
                  <c:v>13444</c:v>
                </c:pt>
              </c:numCache>
            </c:numRef>
          </c:val>
          <c:extLst>
            <c:ext xmlns:c16="http://schemas.microsoft.com/office/drawing/2014/chart" uri="{C3380CC4-5D6E-409C-BE32-E72D297353CC}">
              <c16:uniqueId val="{00000000-2732-4AB9-B3B5-CC21B4197C19}"/>
            </c:ext>
          </c:extLst>
        </c:ser>
        <c:ser>
          <c:idx val="1"/>
          <c:order val="1"/>
          <c:tx>
            <c:strRef>
              <c:f>Лист1!$C$1</c:f>
              <c:strCache>
                <c:ptCount val="1"/>
                <c:pt idx="0">
                  <c:v>Topshiriqlar soni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effectLst/>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Лист1!$A$2:$A$5</c:f>
              <c:strCache>
                <c:ptCount val="3"/>
                <c:pt idx="0">
                  <c:v>2024-yil</c:v>
                </c:pt>
                <c:pt idx="1">
                  <c:v>2025-yil</c:v>
                </c:pt>
                <c:pt idx="2">
                  <c:v>2026-yil yanvar-mart</c:v>
                </c:pt>
              </c:strCache>
            </c:strRef>
          </c:cat>
          <c:val>
            <c:numRef>
              <c:f>Лист1!$C$2:$C$5</c:f>
              <c:numCache>
                <c:formatCode>General</c:formatCode>
                <c:ptCount val="4"/>
                <c:pt idx="0">
                  <c:v>15043</c:v>
                </c:pt>
                <c:pt idx="1">
                  <c:v>20913</c:v>
                </c:pt>
                <c:pt idx="2">
                  <c:v>5878</c:v>
                </c:pt>
              </c:numCache>
            </c:numRef>
          </c:val>
          <c:extLst>
            <c:ext xmlns:c16="http://schemas.microsoft.com/office/drawing/2014/chart" uri="{C3380CC4-5D6E-409C-BE32-E72D297353CC}">
              <c16:uniqueId val="{00000001-2732-4AB9-B3B5-CC21B4197C19}"/>
            </c:ext>
          </c:extLst>
        </c:ser>
        <c:ser>
          <c:idx val="2"/>
          <c:order val="2"/>
          <c:tx>
            <c:strRef>
              <c:f>Лист1!$D$1</c:f>
              <c:strCache>
                <c:ptCount val="1"/>
                <c:pt idx="0">
                  <c:v>Bajarilgan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effectLst/>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Лист1!$A$2:$A$5</c:f>
              <c:strCache>
                <c:ptCount val="3"/>
                <c:pt idx="0">
                  <c:v>2024-yil</c:v>
                </c:pt>
                <c:pt idx="1">
                  <c:v>2025-yil</c:v>
                </c:pt>
                <c:pt idx="2">
                  <c:v>2026-yil yanvar-mart</c:v>
                </c:pt>
              </c:strCache>
            </c:strRef>
          </c:cat>
          <c:val>
            <c:numRef>
              <c:f>Лист1!$D$2:$D$5</c:f>
              <c:numCache>
                <c:formatCode>General</c:formatCode>
                <c:ptCount val="4"/>
                <c:pt idx="0">
                  <c:v>15001</c:v>
                </c:pt>
                <c:pt idx="1">
                  <c:v>20491</c:v>
                </c:pt>
                <c:pt idx="2">
                  <c:v>4707</c:v>
                </c:pt>
              </c:numCache>
            </c:numRef>
          </c:val>
          <c:extLst>
            <c:ext xmlns:c16="http://schemas.microsoft.com/office/drawing/2014/chart" uri="{C3380CC4-5D6E-409C-BE32-E72D297353CC}">
              <c16:uniqueId val="{00000002-2732-4AB9-B3B5-CC21B4197C19}"/>
            </c:ext>
          </c:extLst>
        </c:ser>
        <c:ser>
          <c:idx val="3"/>
          <c:order val="3"/>
          <c:tx>
            <c:strRef>
              <c:f>Лист1!$E$1</c:f>
              <c:strCache>
                <c:ptCount val="1"/>
                <c:pt idx="0">
                  <c:v>Muddati kech bajarilgan</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lumMod val="85000"/>
                      </a:schemeClr>
                    </a:solidFill>
                    <a:effectLst/>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Лист1!$A$2:$A$5</c:f>
              <c:strCache>
                <c:ptCount val="3"/>
                <c:pt idx="0">
                  <c:v>2024-yil</c:v>
                </c:pt>
                <c:pt idx="1">
                  <c:v>2025-yil</c:v>
                </c:pt>
                <c:pt idx="2">
                  <c:v>2026-yil yanvar-mart</c:v>
                </c:pt>
              </c:strCache>
            </c:strRef>
          </c:cat>
          <c:val>
            <c:numRef>
              <c:f>Лист1!$E$2:$E$5</c:f>
              <c:numCache>
                <c:formatCode>General</c:formatCode>
                <c:ptCount val="4"/>
                <c:pt idx="0">
                  <c:v>458</c:v>
                </c:pt>
                <c:pt idx="1">
                  <c:v>50</c:v>
                </c:pt>
                <c:pt idx="2">
                  <c:v>13</c:v>
                </c:pt>
              </c:numCache>
            </c:numRef>
          </c:val>
          <c:extLst>
            <c:ext xmlns:c16="http://schemas.microsoft.com/office/drawing/2014/chart" uri="{C3380CC4-5D6E-409C-BE32-E72D297353CC}">
              <c16:uniqueId val="{00000003-2732-4AB9-B3B5-CC21B4197C19}"/>
            </c:ext>
          </c:extLst>
        </c:ser>
        <c:ser>
          <c:idx val="4"/>
          <c:order val="4"/>
          <c:tx>
            <c:strRef>
              <c:f>Лист1!$F$1</c:f>
              <c:strCache>
                <c:ptCount val="1"/>
                <c:pt idx="0">
                  <c:v>Bajarilmagan</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lumMod val="85000"/>
                      </a:schemeClr>
                    </a:solidFill>
                    <a:effectLst/>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Лист1!$A$2:$A$5</c:f>
              <c:strCache>
                <c:ptCount val="3"/>
                <c:pt idx="0">
                  <c:v>2024-yil</c:v>
                </c:pt>
                <c:pt idx="1">
                  <c:v>2025-yil</c:v>
                </c:pt>
                <c:pt idx="2">
                  <c:v>2026-yil yanvar-mart</c:v>
                </c:pt>
              </c:strCache>
            </c:strRef>
          </c:cat>
          <c:val>
            <c:numRef>
              <c:f>Лист1!$F$2:$F$5</c:f>
              <c:numCache>
                <c:formatCode>General</c:formatCode>
                <c:ptCount val="4"/>
                <c:pt idx="0">
                  <c:v>2</c:v>
                </c:pt>
                <c:pt idx="1">
                  <c:v>0</c:v>
                </c:pt>
                <c:pt idx="2">
                  <c:v>2</c:v>
                </c:pt>
              </c:numCache>
            </c:numRef>
          </c:val>
          <c:extLst>
            <c:ext xmlns:c16="http://schemas.microsoft.com/office/drawing/2014/chart" uri="{C3380CC4-5D6E-409C-BE32-E72D297353CC}">
              <c16:uniqueId val="{00000004-2732-4AB9-B3B5-CC21B4197C19}"/>
            </c:ext>
          </c:extLst>
        </c:ser>
        <c:dLbls>
          <c:dLblPos val="outEnd"/>
          <c:showLegendKey val="0"/>
          <c:showVal val="1"/>
          <c:showCatName val="0"/>
          <c:showSerName val="0"/>
          <c:showPercent val="0"/>
          <c:showBubbleSize val="0"/>
        </c:dLbls>
        <c:gapWidth val="100"/>
        <c:overlap val="-24"/>
        <c:axId val="1754239376"/>
        <c:axId val="1769190448"/>
      </c:barChart>
      <c:catAx>
        <c:axId val="17542393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1" i="0" u="none" strike="noStrike" kern="1200" baseline="0">
                <a:solidFill>
                  <a:schemeClr val="lt1">
                    <a:lumMod val="85000"/>
                  </a:schemeClr>
                </a:solidFill>
                <a:effectLst/>
                <a:latin typeface="+mn-lt"/>
                <a:ea typeface="+mn-ea"/>
                <a:cs typeface="+mn-cs"/>
              </a:defRPr>
            </a:pPr>
            <a:endParaRPr lang="ru-RU"/>
          </a:p>
        </c:txPr>
        <c:crossAx val="1769190448"/>
        <c:crosses val="autoZero"/>
        <c:auto val="1"/>
        <c:lblAlgn val="ctr"/>
        <c:lblOffset val="100"/>
        <c:noMultiLvlLbl val="0"/>
      </c:catAx>
      <c:valAx>
        <c:axId val="17691904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lt1">
                    <a:lumMod val="85000"/>
                  </a:schemeClr>
                </a:solidFill>
                <a:effectLst/>
                <a:latin typeface="+mn-lt"/>
                <a:ea typeface="+mn-ea"/>
                <a:cs typeface="+mn-cs"/>
              </a:defRPr>
            </a:pPr>
            <a:endParaRPr lang="ru-RU"/>
          </a:p>
        </c:txPr>
        <c:crossAx val="175423937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600" b="1" i="0" u="none" strike="noStrike" kern="1200" baseline="0">
                <a:solidFill>
                  <a:schemeClr val="lt1">
                    <a:lumMod val="85000"/>
                  </a:schemeClr>
                </a:solidFill>
                <a:effectLst/>
                <a:latin typeface="+mn-lt"/>
                <a:ea typeface="+mn-ea"/>
                <a:cs typeface="+mn-cs"/>
              </a:defRPr>
            </a:pPr>
            <a:endParaRPr lang="ru-RU"/>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lt1">
                  <a:lumMod val="85000"/>
                </a:schemeClr>
              </a:solidFill>
              <a:effectLst/>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b="1">
          <a:effectLst/>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E0608-6A7C-43A0-9B50-1409BCEE5ABD}" type="datetimeFigureOut">
              <a:rPr lang="ru-RU" smtClean="0"/>
              <a:t>27.03.2026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ED982-8E75-4F3E-8BA0-09B084A33524}" type="slidenum">
              <a:rPr lang="ru-RU" smtClean="0"/>
              <a:t>‹#›</a:t>
            </a:fld>
            <a:endParaRPr lang="ru-RU"/>
          </a:p>
        </p:txBody>
      </p:sp>
    </p:spTree>
    <p:extLst>
      <p:ext uri="{BB962C8B-B14F-4D97-AF65-F5344CB8AC3E}">
        <p14:creationId xmlns:p14="http://schemas.microsoft.com/office/powerpoint/2010/main" val="399667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434A0-5785-4919-BBCF-8BDC8A01950F}" type="slidenum">
              <a:rPr lang="ru-RU" smtClean="0"/>
              <a:t>4</a:t>
            </a:fld>
            <a:endParaRPr lang="ru-RU"/>
          </a:p>
        </p:txBody>
      </p:sp>
    </p:spTree>
    <p:extLst>
      <p:ext uri="{BB962C8B-B14F-4D97-AF65-F5344CB8AC3E}">
        <p14:creationId xmlns:p14="http://schemas.microsoft.com/office/powerpoint/2010/main" val="57610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407200F9-9BF1-42C2-A013-1108C44F4CFB}" type="slidenum">
              <a:rPr lang="ru-RU" smtClean="0"/>
              <a:t>26</a:t>
            </a:fld>
            <a:endParaRPr lang="ru-RU"/>
          </a:p>
        </p:txBody>
      </p:sp>
    </p:spTree>
    <p:extLst>
      <p:ext uri="{BB962C8B-B14F-4D97-AF65-F5344CB8AC3E}">
        <p14:creationId xmlns:p14="http://schemas.microsoft.com/office/powerpoint/2010/main" val="173690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407200F9-9BF1-42C2-A013-1108C44F4CFB}" type="slidenum">
              <a:rPr lang="ru-RU" smtClean="0"/>
              <a:t>27</a:t>
            </a:fld>
            <a:endParaRPr lang="ru-RU"/>
          </a:p>
        </p:txBody>
      </p:sp>
    </p:spTree>
    <p:extLst>
      <p:ext uri="{BB962C8B-B14F-4D97-AF65-F5344CB8AC3E}">
        <p14:creationId xmlns:p14="http://schemas.microsoft.com/office/powerpoint/2010/main" val="173690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0C01E-533E-45BE-9F6B-25C316B92A1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DB5C4A2-1F04-44CF-94B6-BBE2AC4E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1F2B581-DA69-43C8-9EDB-543F58604B84}"/>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5" name="Нижний колонтитул 4">
            <a:extLst>
              <a:ext uri="{FF2B5EF4-FFF2-40B4-BE49-F238E27FC236}">
                <a16:creationId xmlns:a16="http://schemas.microsoft.com/office/drawing/2014/main" id="{A5A8ED05-7357-4775-AC3F-80D98B4C56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6EDEAD6-D590-4361-8555-E2EA8214ABFB}"/>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370715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AD66E-AF1D-4082-B877-90BC93256C8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A63B41D-75A6-4F14-86EF-4356E15B203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01BBC3-71A2-4275-B032-F832239ABAC2}"/>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5" name="Нижний колонтитул 4">
            <a:extLst>
              <a:ext uri="{FF2B5EF4-FFF2-40B4-BE49-F238E27FC236}">
                <a16:creationId xmlns:a16="http://schemas.microsoft.com/office/drawing/2014/main" id="{3F46B632-B972-4EF3-8B5D-C4DED00F9EE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6ACE23-403E-4773-B36F-CA969F862903}"/>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313445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C6F9DFE-8996-4BB0-851F-D10D4BB1D78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998B95F-E31E-4B06-AD84-9DE66F1DF9B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3FEDBDE-8EA8-4996-81EA-6D57DC3B7FAC}"/>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5" name="Нижний колонтитул 4">
            <a:extLst>
              <a:ext uri="{FF2B5EF4-FFF2-40B4-BE49-F238E27FC236}">
                <a16:creationId xmlns:a16="http://schemas.microsoft.com/office/drawing/2014/main" id="{9127BAD8-0709-467A-AEF6-86ACE15397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5F70679-A432-47E5-8C90-69CFD91B8EDE}"/>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152808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B3FA3E-2BDF-4ED2-8864-3E5FAAF0608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86F0A86-E69B-42F8-BBBA-706896CA6E8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C9680A5-B11B-4932-B031-6C052F044EA9}"/>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5" name="Нижний колонтитул 4">
            <a:extLst>
              <a:ext uri="{FF2B5EF4-FFF2-40B4-BE49-F238E27FC236}">
                <a16:creationId xmlns:a16="http://schemas.microsoft.com/office/drawing/2014/main" id="{CC56350E-4D78-4C9F-B85D-925E184082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41354B-3D98-4E94-87C2-E0D66BFBE51A}"/>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33222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BC3516-FA8C-4C7E-94BD-5E4C8677384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57323CF-E1B3-4295-8227-82728D91F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CBA5CE3-1D22-4E9C-B946-FB4C25058C4A}"/>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5" name="Нижний колонтитул 4">
            <a:extLst>
              <a:ext uri="{FF2B5EF4-FFF2-40B4-BE49-F238E27FC236}">
                <a16:creationId xmlns:a16="http://schemas.microsoft.com/office/drawing/2014/main" id="{CD484E95-46F7-4515-9D1B-7DB701CA88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462437-C504-4517-B9B2-509E9BA822A7}"/>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150517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4541A0-7F64-4002-AFD1-5EFE6B6AC32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33CB38B-5889-4CDC-ACF4-9B95447562D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D8DFE70-A350-43AC-A179-49CA85E2629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5087FEC-69D1-43E6-9D28-729E9FFA0936}"/>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6" name="Нижний колонтитул 5">
            <a:extLst>
              <a:ext uri="{FF2B5EF4-FFF2-40B4-BE49-F238E27FC236}">
                <a16:creationId xmlns:a16="http://schemas.microsoft.com/office/drawing/2014/main" id="{C9FBD089-BDD0-49B2-A5A8-15C841C5AF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1D6DC0B-7330-4D44-9A6A-FD5F19C0C466}"/>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245214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B83096-5D42-40F4-8985-55206AC1C88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29CA6BB-A15B-4AE7-895C-AD7BD3F82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EFDCBDC-4C60-429A-8323-065D7CD9782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23BA0BB-079B-4292-9AD7-EBA12D62D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AA2B77F-E4C8-4F48-AF7E-47B14ED0A41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8155980-3EE2-4DD5-877F-C08BE0574F5C}"/>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8" name="Нижний колонтитул 7">
            <a:extLst>
              <a:ext uri="{FF2B5EF4-FFF2-40B4-BE49-F238E27FC236}">
                <a16:creationId xmlns:a16="http://schemas.microsoft.com/office/drawing/2014/main" id="{CBFA51E9-0AB8-485F-880A-072EA3777CA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2D8D361-F4E7-4C1D-A2BF-32038E4F90E5}"/>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206882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342D1E-24DF-405B-BD91-1E9B67BD4D2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54FC90F-7F34-4C10-A455-87E251308BD4}"/>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4" name="Нижний колонтитул 3">
            <a:extLst>
              <a:ext uri="{FF2B5EF4-FFF2-40B4-BE49-F238E27FC236}">
                <a16:creationId xmlns:a16="http://schemas.microsoft.com/office/drawing/2014/main" id="{9C19DEC9-2B69-422C-A455-E481EC7DE82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8AC5668-F00B-446B-A685-781DA1273B93}"/>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381003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93D1ABA-AB13-410E-93D0-8288C1BB3020}"/>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3" name="Нижний колонтитул 2">
            <a:extLst>
              <a:ext uri="{FF2B5EF4-FFF2-40B4-BE49-F238E27FC236}">
                <a16:creationId xmlns:a16="http://schemas.microsoft.com/office/drawing/2014/main" id="{BFD10F1F-91BF-4FFA-AD0D-13597B1A856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397D5BD-B203-460E-B6A5-1E87B61B10A6}"/>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415091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B49AAF-3822-4844-A640-4566CC0682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4F7CC4F-895C-4BA3-9FED-6D954C2CA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EDFD0FC-E56B-4BD7-B023-62A79EF71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0AD0880-3AD8-4A24-9BE1-CDB76CD1A5BD}"/>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6" name="Нижний колонтитул 5">
            <a:extLst>
              <a:ext uri="{FF2B5EF4-FFF2-40B4-BE49-F238E27FC236}">
                <a16:creationId xmlns:a16="http://schemas.microsoft.com/office/drawing/2014/main" id="{F410BCAA-6CDC-4F6C-8B05-1497478CA7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94BC3B3-F494-4246-B2B3-767D627C9B53}"/>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389734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CD4F60-D1DA-4261-8BF6-C6D9F62723D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B5F37F-0B46-4408-A949-1529D3A64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1ADF29F-A8DF-4AAA-9054-EF018190F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52B88DC-B159-480B-92D5-A5923F59F27A}"/>
              </a:ext>
            </a:extLst>
          </p:cNvPr>
          <p:cNvSpPr>
            <a:spLocks noGrp="1"/>
          </p:cNvSpPr>
          <p:nvPr>
            <p:ph type="dt" sz="half" idx="10"/>
          </p:nvPr>
        </p:nvSpPr>
        <p:spPr/>
        <p:txBody>
          <a:bodyPr/>
          <a:lstStyle/>
          <a:p>
            <a:fld id="{4630D2E7-4CAC-4A87-829B-656BF6B35793}" type="datetimeFigureOut">
              <a:rPr lang="ru-RU" smtClean="0"/>
              <a:t>27.03.2026</a:t>
            </a:fld>
            <a:endParaRPr lang="ru-RU"/>
          </a:p>
        </p:txBody>
      </p:sp>
      <p:sp>
        <p:nvSpPr>
          <p:cNvPr id="6" name="Нижний колонтитул 5">
            <a:extLst>
              <a:ext uri="{FF2B5EF4-FFF2-40B4-BE49-F238E27FC236}">
                <a16:creationId xmlns:a16="http://schemas.microsoft.com/office/drawing/2014/main" id="{63017636-F14E-472F-90B2-FDA75EFD0E7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6C0C82B-D3BB-43FE-A81F-200F205B6232}"/>
              </a:ext>
            </a:extLst>
          </p:cNvPr>
          <p:cNvSpPr>
            <a:spLocks noGrp="1"/>
          </p:cNvSpPr>
          <p:nvPr>
            <p:ph type="sldNum" sz="quarter" idx="12"/>
          </p:nvPr>
        </p:nvSpPr>
        <p:spPr/>
        <p:txBody>
          <a:bodyPr/>
          <a:lstStyle/>
          <a:p>
            <a:fld id="{1E71B5F4-BD4A-483C-A6DC-CAC901715B5B}" type="slidenum">
              <a:rPr lang="ru-RU" smtClean="0"/>
              <a:t>‹#›</a:t>
            </a:fld>
            <a:endParaRPr lang="ru-RU"/>
          </a:p>
        </p:txBody>
      </p:sp>
    </p:spTree>
    <p:extLst>
      <p:ext uri="{BB962C8B-B14F-4D97-AF65-F5344CB8AC3E}">
        <p14:creationId xmlns:p14="http://schemas.microsoft.com/office/powerpoint/2010/main" val="260030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45000"/>
                <a:lumOff val="55000"/>
              </a:schemeClr>
            </a:gs>
            <a:gs pos="42000">
              <a:schemeClr val="accent1">
                <a:lumMod val="20000"/>
                <a:lumOff val="80000"/>
                <a:alpha val="96000"/>
              </a:schemeClr>
            </a:gs>
            <a:gs pos="79000">
              <a:srgbClr val="B2C6E7"/>
            </a:gs>
            <a:gs pos="63000">
              <a:srgbClr val="B9CBE9"/>
            </a:gs>
            <a:gs pos="45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DB779-46BE-4E1E-92A5-7E15811421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F0D9B23-EF57-4D08-8031-AF991DE23C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093D8FF-7F8D-455E-945F-9CD222389D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0D2E7-4CAC-4A87-829B-656BF6B35793}" type="datetimeFigureOut">
              <a:rPr lang="ru-RU" smtClean="0"/>
              <a:t>27.03.2026</a:t>
            </a:fld>
            <a:endParaRPr lang="ru-RU"/>
          </a:p>
        </p:txBody>
      </p:sp>
      <p:sp>
        <p:nvSpPr>
          <p:cNvPr id="5" name="Нижний колонтитул 4">
            <a:extLst>
              <a:ext uri="{FF2B5EF4-FFF2-40B4-BE49-F238E27FC236}">
                <a16:creationId xmlns:a16="http://schemas.microsoft.com/office/drawing/2014/main" id="{BE13A088-2C57-4CAA-B010-2FFA71279F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FE0FC19-5DAF-4A2A-B048-949C62DF2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1B5F4-BD4A-483C-A6DC-CAC901715B5B}" type="slidenum">
              <a:rPr lang="ru-RU" smtClean="0"/>
              <a:t>‹#›</a:t>
            </a:fld>
            <a:endParaRPr lang="ru-RU"/>
          </a:p>
        </p:txBody>
      </p:sp>
    </p:spTree>
    <p:extLst>
      <p:ext uri="{BB962C8B-B14F-4D97-AF65-F5344CB8AC3E}">
        <p14:creationId xmlns:p14="http://schemas.microsoft.com/office/powerpoint/2010/main" val="20149254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19.jpeg" Type="http://schemas.openxmlformats.org/officeDocument/2006/relationships/image"/><Relationship Id="rId2" Target="../media/image18.jpg" Type="http://schemas.openxmlformats.org/officeDocument/2006/relationships/image"/><Relationship Id="rId1" Target="../slideLayouts/slideLayout2.xml" Type="http://schemas.openxmlformats.org/officeDocument/2006/relationships/slideLayout"/><Relationship Id="rId4" Target="../media/image20.jpeg" Type="http://schemas.openxmlformats.org/officeDocument/2006/relationships/image"/></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22.jpeg" Type="http://schemas.openxmlformats.org/officeDocument/2006/relationships/image"/><Relationship Id="rId2" Target="../media/image21.jpeg" Type="http://schemas.openxmlformats.org/officeDocument/2006/relationships/image"/><Relationship Id="rId1" Target="../slideLayouts/slideLayout2.xml" Type="http://schemas.openxmlformats.org/officeDocument/2006/relationships/slideLayout"/><Relationship Id="rId5" Target="../media/image24.jpeg" Type="http://schemas.openxmlformats.org/officeDocument/2006/relationships/image"/><Relationship Id="rId4" Target="../media/image23.jpe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arget="../media/image30.jpeg" Type="http://schemas.openxmlformats.org/officeDocument/2006/relationships/image"/><Relationship Id="rId2" Target="../media/image29.jpeg" Type="http://schemas.openxmlformats.org/officeDocument/2006/relationships/image"/><Relationship Id="rId1" Target="../slideLayouts/slideLayout2.xml" Type="http://schemas.openxmlformats.org/officeDocument/2006/relationships/slideLayout"/><Relationship Id="rId5" Target="../media/image32.jpeg" Type="http://schemas.openxmlformats.org/officeDocument/2006/relationships/image"/><Relationship Id="rId4" Target="../media/image31.jpeg" Type="http://schemas.openxmlformats.org/officeDocument/2006/relationships/image"/></Relationships>
</file>

<file path=ppt/slides/_rels/slide21.xml.rels><?xml version="1.0" encoding="UTF-8" standalone="yes" ?><Relationships xmlns="http://schemas.openxmlformats.org/package/2006/relationships"><Relationship Id="rId3" Target="../media/image34.jpeg" Type="http://schemas.openxmlformats.org/officeDocument/2006/relationships/image"/><Relationship Id="rId2" Target="../media/image33.jpeg" Type="http://schemas.openxmlformats.org/officeDocument/2006/relationships/image"/><Relationship Id="rId1" Target="../slideLayouts/slideLayout2.xml" Type="http://schemas.openxmlformats.org/officeDocument/2006/relationships/slideLayout"/><Relationship Id="rId4" Target="../media/image35.jpeg" Type="http://schemas.openxmlformats.org/officeDocument/2006/relationships/image"/></Relationships>
</file>

<file path=ppt/slides/_rels/slide22.xml.rels><?xml version="1.0" encoding="UTF-8" standalone="yes" ?><Relationships xmlns="http://schemas.openxmlformats.org/package/2006/relationships"><Relationship Id="rId3" Target="../media/image37.jpeg" Type="http://schemas.openxmlformats.org/officeDocument/2006/relationships/image"/><Relationship Id="rId2" Target="../media/image36.jpeg" Type="http://schemas.openxmlformats.org/officeDocument/2006/relationships/image"/><Relationship Id="rId1" Target="../slideLayouts/slideLayout2.xml" Type="http://schemas.openxmlformats.org/officeDocument/2006/relationships/slideLayout"/><Relationship Id="rId4" Target="../media/image38.jpeg" Type="http://schemas.openxmlformats.org/officeDocument/2006/relationships/image"/></Relationships>
</file>

<file path=ppt/slides/_rels/slide23.xml.rels><?xml version="1.0" encoding="UTF-8" standalone="yes" ?><Relationships xmlns="http://schemas.openxmlformats.org/package/2006/relationships"><Relationship Id="rId3" Target="../media/image40.jpeg" Type="http://schemas.openxmlformats.org/officeDocument/2006/relationships/image"/><Relationship Id="rId2" Target="../media/image39.jpeg" Type="http://schemas.openxmlformats.org/officeDocument/2006/relationships/image"/><Relationship Id="rId1" Target="../slideLayouts/slideLayout2.xml" Type="http://schemas.openxmlformats.org/officeDocument/2006/relationships/slideLayout"/><Relationship Id="rId4" Target="../media/image41.jpeg" Type="http://schemas.openxmlformats.org/officeDocument/2006/relationships/image"/></Relationships>
</file>

<file path=ppt/slides/_rels/slide24.xml.rels><?xml version="1.0" encoding="UTF-8" standalone="yes" ?><Relationships xmlns="http://schemas.openxmlformats.org/package/2006/relationships"><Relationship Id="rId3" Target="../media/image43.jpeg" Type="http://schemas.openxmlformats.org/officeDocument/2006/relationships/image"/><Relationship Id="rId2" Target="../media/image42.jpeg" Type="http://schemas.openxmlformats.org/officeDocument/2006/relationships/image"/><Relationship Id="rId1" Target="../slideLayouts/slideLayout2.xml" Type="http://schemas.openxmlformats.org/officeDocument/2006/relationships/slideLayout"/><Relationship Id="rId4" Target="../media/image44.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4928" y="1454727"/>
            <a:ext cx="11822000" cy="3272721"/>
          </a:xfrm>
          <a:noFill/>
        </p:spPr>
        <p:txBody>
          <a:bodyPr>
            <a:normAutofit fontScale="90000"/>
          </a:bodyPr>
          <a:lstStyle/>
          <a:p>
            <a:br>
              <a:rPr lang="en-US" sz="3600" b="1" dirty="0">
                <a:solidFill>
                  <a:srgbClr val="0070C0"/>
                </a:solidFill>
                <a:latin typeface="Times New Roman" panose="02020603050405020304" pitchFamily="18" charset="0"/>
                <a:cs typeface="Times New Roman" panose="02020603050405020304" pitchFamily="18" charset="0"/>
              </a:rPr>
            </a:br>
            <a:br>
              <a:rPr lang="en-US" sz="3600" b="1" dirty="0">
                <a:solidFill>
                  <a:srgbClr val="0070C0"/>
                </a:solidFill>
                <a:latin typeface="Times New Roman" panose="02020603050405020304" pitchFamily="18" charset="0"/>
                <a:cs typeface="Times New Roman" panose="02020603050405020304" pitchFamily="18" charset="0"/>
              </a:rPr>
            </a:br>
            <a:br>
              <a:rPr lang="en-US" sz="3600" b="1" dirty="0">
                <a:solidFill>
                  <a:srgbClr val="0070C0"/>
                </a:solidFill>
                <a:latin typeface="Times New Roman" panose="02020603050405020304" pitchFamily="18" charset="0"/>
                <a:cs typeface="Times New Roman" panose="02020603050405020304" pitchFamily="18" charset="0"/>
              </a:rPr>
            </a:br>
            <a:br>
              <a:rPr lang="en-US" sz="3600" b="1" dirty="0">
                <a:solidFill>
                  <a:srgbClr val="0070C0"/>
                </a:solidFill>
                <a:latin typeface="Times New Roman" panose="02020603050405020304" pitchFamily="18" charset="0"/>
                <a:cs typeface="Times New Roman" panose="02020603050405020304" pitchFamily="18" charset="0"/>
              </a:rPr>
            </a:br>
            <a:br>
              <a:rPr lang="en-US" sz="3600" b="1" dirty="0">
                <a:solidFill>
                  <a:srgbClr val="0070C0"/>
                </a:solidFill>
                <a:latin typeface="Times New Roman" panose="02020603050405020304" pitchFamily="18" charset="0"/>
                <a:cs typeface="Times New Roman" panose="02020603050405020304" pitchFamily="18" charset="0"/>
              </a:rPr>
            </a:br>
            <a:br>
              <a:rPr lang="en-US" sz="3600" b="1" dirty="0">
                <a:solidFill>
                  <a:srgbClr val="0070C0"/>
                </a:solidFill>
                <a:latin typeface="Times New Roman" panose="02020603050405020304" pitchFamily="18" charset="0"/>
                <a:cs typeface="Times New Roman" panose="02020603050405020304" pitchFamily="18" charset="0"/>
              </a:rPr>
            </a:br>
            <a:br>
              <a:rPr lang="en-US" sz="3600" b="1" dirty="0">
                <a:solidFill>
                  <a:srgbClr val="0070C0"/>
                </a:solidFill>
                <a:latin typeface="Times New Roman" panose="02020603050405020304" pitchFamily="18" charset="0"/>
                <a:cs typeface="Times New Roman" panose="02020603050405020304" pitchFamily="18" charset="0"/>
              </a:rPr>
            </a:br>
            <a:r>
              <a:rPr lang="ru-RU" sz="2700" b="1" dirty="0">
                <a:solidFill>
                  <a:srgbClr val="0070C0"/>
                </a:solidFill>
                <a:latin typeface="Times New Roman" panose="02020603050405020304" pitchFamily="18" charset="0"/>
                <a:cs typeface="Times New Roman" panose="02020603050405020304" pitchFamily="18" charset="0"/>
              </a:rPr>
              <a:t>ABU ALI IBN SINO NOMIDAGI BUXORO DAVLAT TIBBIYOT</a:t>
            </a:r>
            <a:r>
              <a:rPr lang="en-US" sz="2700" b="1" dirty="0">
                <a:solidFill>
                  <a:srgbClr val="0070C0"/>
                </a:solidFill>
                <a:latin typeface="Times New Roman" panose="02020603050405020304" pitchFamily="18" charset="0"/>
                <a:cs typeface="Times New Roman" panose="02020603050405020304" pitchFamily="18" charset="0"/>
              </a:rPr>
              <a:t> </a:t>
            </a:r>
            <a:r>
              <a:rPr lang="ru-RU" sz="2700" b="1" dirty="0">
                <a:solidFill>
                  <a:srgbClr val="0070C0"/>
                </a:solidFill>
                <a:latin typeface="Times New Roman" panose="02020603050405020304" pitchFamily="18" charset="0"/>
                <a:cs typeface="Times New Roman" panose="02020603050405020304" pitchFamily="18" charset="0"/>
              </a:rPr>
              <a:t>INSTITUTIDA </a:t>
            </a:r>
            <a:r>
              <a:rPr lang="uz-Cyrl-UZ" sz="2700" b="1" dirty="0">
                <a:solidFill>
                  <a:srgbClr val="0070C0"/>
                </a:solidFill>
                <a:latin typeface="Times New Roman" panose="02020603050405020304" pitchFamily="18" charset="0"/>
                <a:cs typeface="Times New Roman" panose="02020603050405020304" pitchFamily="18" charset="0"/>
              </a:rPr>
              <a:t>PREZIDENT QAROR VA FARMONLARI, VM QARORLARI, OLIY TA’LIM, FAN VA INNOVASIYALAR HAMDA SOG‘LIQNI SAQLASH VAZIRLIGI HAY’AT YIG‘ILISHI QARORLARNING IJROSI HAMDA  JISMONIY VA YURIDIK SHAXSLARNING MUROJAATLARINING IJROSI TO‘G‘RISIDA</a:t>
            </a:r>
            <a:br>
              <a:rPr lang="ru-RU" dirty="0"/>
            </a:br>
            <a:r>
              <a:rPr lang="uz-Cyrl-UZ" sz="3600" b="1" dirty="0">
                <a:solidFill>
                  <a:srgbClr val="FF0000"/>
                </a:solidFill>
                <a:latin typeface="Times New Roman" panose="02020603050405020304" pitchFamily="18" charset="0"/>
                <a:cs typeface="Times New Roman" panose="02020603050405020304" pitchFamily="18" charset="0"/>
              </a:rPr>
              <a:t>HISOBOT</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a:t>
            </a:r>
            <a:r>
              <a:rPr lang="uz-Cyrl-UZ" sz="1800" b="1" dirty="0">
                <a:solidFill>
                  <a:srgbClr val="0070C0"/>
                </a:solidFill>
                <a:latin typeface="Times New Roman" panose="02020603050405020304" pitchFamily="18" charset="0"/>
                <a:cs typeface="Times New Roman" panose="02020603050405020304" pitchFamily="18" charset="0"/>
              </a:rPr>
              <a:t>202</a:t>
            </a:r>
            <a:r>
              <a:rPr lang="en-US" sz="1800" b="1" dirty="0">
                <a:solidFill>
                  <a:srgbClr val="0070C0"/>
                </a:solidFill>
                <a:latin typeface="Times New Roman" panose="02020603050405020304" pitchFamily="18" charset="0"/>
                <a:cs typeface="Times New Roman" panose="02020603050405020304" pitchFamily="18" charset="0"/>
              </a:rPr>
              <a:t>6</a:t>
            </a:r>
            <a:r>
              <a:rPr lang="uz-Cyrl-UZ" sz="1800" b="1" dirty="0">
                <a:solidFill>
                  <a:srgbClr val="0070C0"/>
                </a:solidFill>
                <a:latin typeface="Times New Roman" panose="02020603050405020304" pitchFamily="18" charset="0"/>
                <a:cs typeface="Times New Roman" panose="02020603050405020304" pitchFamily="18" charset="0"/>
              </a:rPr>
              <a:t>-YIL </a:t>
            </a:r>
            <a:r>
              <a:rPr lang="en-US" sz="1800" b="1" dirty="0">
                <a:solidFill>
                  <a:srgbClr val="0070C0"/>
                </a:solidFill>
                <a:latin typeface="Times New Roman" panose="02020603050405020304" pitchFamily="18" charset="0"/>
                <a:cs typeface="Times New Roman" panose="02020603050405020304" pitchFamily="18" charset="0"/>
              </a:rPr>
              <a:t>MART</a:t>
            </a:r>
            <a:endParaRPr lang="ru-RU" sz="1800" b="1" dirty="0">
              <a:solidFill>
                <a:srgbClr val="FF0000"/>
              </a:solidFill>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3" name="Подзаголовок 2"/>
          <p:cNvSpPr>
            <a:spLocks noGrp="1"/>
          </p:cNvSpPr>
          <p:nvPr>
            <p:ph type="subTitle" idx="1"/>
          </p:nvPr>
        </p:nvSpPr>
        <p:spPr>
          <a:xfrm>
            <a:off x="6278880" y="5407376"/>
            <a:ext cx="5718048" cy="667910"/>
          </a:xfrm>
        </p:spPr>
        <p:txBody>
          <a:bodyPr>
            <a:noAutofit/>
          </a:bodyPr>
          <a:lstStyle/>
          <a:p>
            <a:r>
              <a:rPr lang="en-US" dirty="0"/>
              <a:t> </a:t>
            </a:r>
            <a:r>
              <a:rPr lang="uz-Cyrl-UZ" sz="1800" b="1" dirty="0">
                <a:solidFill>
                  <a:srgbClr val="0070C0"/>
                </a:solidFill>
                <a:latin typeface="Times New Roman" panose="02020603050405020304" pitchFamily="18" charset="0"/>
                <a:cs typeface="Times New Roman" panose="02020603050405020304" pitchFamily="18" charset="0"/>
              </a:rPr>
              <a:t>Jismoniy va yuridik shaxslarning murojaatlari </a:t>
            </a:r>
            <a:endParaRPr lang="ru-RU" sz="1800" dirty="0">
              <a:solidFill>
                <a:srgbClr val="0070C0"/>
              </a:solidFill>
              <a:latin typeface="Times New Roman" panose="02020603050405020304" pitchFamily="18" charset="0"/>
              <a:cs typeface="Times New Roman" panose="02020603050405020304" pitchFamily="18" charset="0"/>
            </a:endParaRPr>
          </a:p>
          <a:p>
            <a:r>
              <a:rPr lang="uz-Cyrl-UZ" sz="1800" b="1" dirty="0">
                <a:solidFill>
                  <a:srgbClr val="0070C0"/>
                </a:solidFill>
                <a:latin typeface="Times New Roman" panose="02020603050405020304" pitchFamily="18" charset="0"/>
                <a:cs typeface="Times New Roman" panose="02020603050405020304" pitchFamily="18" charset="0"/>
              </a:rPr>
              <a:t>bilan ishlash, </a:t>
            </a:r>
            <a:r>
              <a:rPr lang="en-US" sz="1800" b="1" dirty="0" err="1">
                <a:solidFill>
                  <a:srgbClr val="0070C0"/>
                </a:solidFill>
                <a:latin typeface="Times New Roman" panose="02020603050405020304" pitchFamily="18" charset="0"/>
                <a:cs typeface="Times New Roman" panose="02020603050405020304" pitchFamily="18" charset="0"/>
              </a:rPr>
              <a:t>ichki</a:t>
            </a:r>
            <a:r>
              <a:rPr lang="en-US" sz="1800" b="1" dirty="0">
                <a:solidFill>
                  <a:srgbClr val="0070C0"/>
                </a:solidFill>
                <a:latin typeface="Times New Roman" panose="02020603050405020304" pitchFamily="18" charset="0"/>
                <a:cs typeface="Times New Roman" panose="02020603050405020304" pitchFamily="18" charset="0"/>
              </a:rPr>
              <a:t> </a:t>
            </a:r>
            <a:r>
              <a:rPr lang="uz-Cyrl-UZ" sz="1800" b="1" dirty="0">
                <a:solidFill>
                  <a:srgbClr val="0070C0"/>
                </a:solidFill>
                <a:latin typeface="Times New Roman" panose="02020603050405020304" pitchFamily="18" charset="0"/>
                <a:cs typeface="Times New Roman" panose="02020603050405020304" pitchFamily="18" charset="0"/>
              </a:rPr>
              <a:t>nazorat va monitoring  bo‘limi </a:t>
            </a:r>
            <a:endParaRPr lang="ru-RU" sz="1800" dirty="0">
              <a:solidFill>
                <a:srgbClr val="0070C0"/>
              </a:solidFill>
              <a:latin typeface="Times New Roman" panose="02020603050405020304" pitchFamily="18" charset="0"/>
              <a:cs typeface="Times New Roman" panose="02020603050405020304" pitchFamily="18" charset="0"/>
            </a:endParaRPr>
          </a:p>
          <a:p>
            <a:endParaRPr lang="uz-Cyrl-UZ"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5417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2451E-0C44-4752-A371-5FBE541AB0BD}"/>
              </a:ext>
            </a:extLst>
          </p:cNvPr>
          <p:cNvSpPr>
            <a:spLocks noGrp="1"/>
          </p:cNvSpPr>
          <p:nvPr>
            <p:ph type="title"/>
          </p:nvPr>
        </p:nvSpPr>
        <p:spPr>
          <a:xfrm>
            <a:off x="0" y="91440"/>
            <a:ext cx="12028516" cy="565265"/>
          </a:xfrm>
        </p:spPr>
        <p:txBody>
          <a:bodyPr>
            <a:normAutofit fontScale="90000"/>
          </a:bodyPr>
          <a:lstStyle/>
          <a:p>
            <a:r>
              <a:rPr lang="en-US" sz="1800" b="1" dirty="0" err="1">
                <a:solidFill>
                  <a:srgbClr val="FF0000"/>
                </a:solidFill>
                <a:latin typeface="Times New Roman" panose="02020603050405020304" pitchFamily="18" charset="0"/>
                <a:cs typeface="Times New Roman" panose="02020603050405020304" pitchFamily="18" charset="0"/>
              </a:rPr>
              <a:t>Kiruvchi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hujjat</a:t>
            </a:r>
            <a:r>
              <a:rPr lang="en-US" sz="1800" b="1" dirty="0">
                <a:solidFill>
                  <a:srgbClr val="FF0000"/>
                </a:solidFill>
                <a:latin typeface="Times New Roman" panose="02020603050405020304" pitchFamily="18" charset="0"/>
                <a:cs typeface="Times New Roman" panose="02020603050405020304" pitchFamily="18" charset="0"/>
              </a:rPr>
              <a:t> -01-34/1697 - 21 </a:t>
            </a:r>
            <a:r>
              <a:rPr lang="en-US" sz="1800" b="1" dirty="0" err="1">
                <a:solidFill>
                  <a:srgbClr val="FF0000"/>
                </a:solidFill>
                <a:latin typeface="Times New Roman" panose="02020603050405020304" pitchFamily="18" charset="0"/>
                <a:cs typeface="Times New Roman" panose="02020603050405020304" pitchFamily="18" charset="0"/>
              </a:rPr>
              <a:t>yan</a:t>
            </a:r>
            <a:r>
              <a:rPr lang="en-US" sz="1800" b="1" dirty="0">
                <a:solidFill>
                  <a:srgbClr val="FF0000"/>
                </a:solidFill>
                <a:latin typeface="Times New Roman" panose="02020603050405020304" pitchFamily="18" charset="0"/>
                <a:cs typeface="Times New Roman" panose="02020603050405020304" pitchFamily="18" charset="0"/>
              </a:rPr>
              <a:t> 2026 </a:t>
            </a:r>
            <a:br>
              <a:rPr lang="en-US" sz="1800" b="1" dirty="0">
                <a:solidFill>
                  <a:srgbClr val="FF0000"/>
                </a:solidFill>
                <a:latin typeface="Times New Roman" panose="02020603050405020304" pitchFamily="18" charset="0"/>
                <a:cs typeface="Times New Roman" panose="02020603050405020304" pitchFamily="18" charset="0"/>
              </a:rPr>
            </a:br>
            <a:r>
              <a:rPr lang="en-US" sz="1800" b="1" dirty="0" err="1">
                <a:solidFill>
                  <a:srgbClr val="FF0000"/>
                </a:solidFill>
                <a:latin typeface="Times New Roman" panose="02020603050405020304" pitchFamily="18" charset="0"/>
                <a:cs typeface="Times New Roman" panose="02020603050405020304" pitchFamily="18" charset="0"/>
              </a:rPr>
              <a:t>Yuboruvchi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Sog‘liqni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saqlash</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vazirligi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Viloyatlarga</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sud</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qarorlari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ustidan</a:t>
            </a:r>
            <a:r>
              <a:rPr lang="en-US" sz="1800" b="1" dirty="0">
                <a:solidFill>
                  <a:srgbClr val="FF0000"/>
                </a:solidFill>
                <a:latin typeface="Times New Roman" panose="02020603050405020304" pitchFamily="18" charset="0"/>
                <a:cs typeface="Times New Roman" panose="02020603050405020304" pitchFamily="18" charset="0"/>
              </a:rPr>
              <a:t> protest </a:t>
            </a:r>
            <a:r>
              <a:rPr lang="en-US" sz="1800" b="1" dirty="0" err="1">
                <a:solidFill>
                  <a:srgbClr val="FF0000"/>
                </a:solidFill>
                <a:latin typeface="Times New Roman" panose="02020603050405020304" pitchFamily="18" charset="0"/>
                <a:cs typeface="Times New Roman" panose="02020603050405020304" pitchFamily="18" charset="0"/>
              </a:rPr>
              <a:t>kiritish</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yuzasidan</a:t>
            </a:r>
            <a:r>
              <a:rPr lang="en-US" sz="1800" b="1" dirty="0">
                <a:solidFill>
                  <a:srgbClr val="FF0000"/>
                </a:solidFill>
                <a:latin typeface="Times New Roman" panose="02020603050405020304" pitchFamily="18" charset="0"/>
                <a:cs typeface="Times New Roman" panose="02020603050405020304" pitchFamily="18" charset="0"/>
              </a:rPr>
              <a:t>. </a:t>
            </a:r>
            <a:br>
              <a:rPr lang="en-US" b="1" dirty="0">
                <a:solidFill>
                  <a:srgbClr val="FF0000"/>
                </a:solidFill>
                <a:latin typeface="Times New Roman" panose="02020603050405020304" pitchFamily="18" charset="0"/>
                <a:cs typeface="Times New Roman" panose="02020603050405020304" pitchFamily="18" charset="0"/>
              </a:rPr>
            </a:br>
            <a:r>
              <a:rPr lang="en-US" sz="1800" b="1" dirty="0" err="1">
                <a:solidFill>
                  <a:srgbClr val="FF0000"/>
                </a:solidFill>
                <a:latin typeface="Times New Roman" panose="02020603050405020304" pitchFamily="18" charset="0"/>
                <a:cs typeface="Times New Roman" panose="02020603050405020304" pitchFamily="18" charset="0"/>
              </a:rPr>
              <a:t>Ijrochi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H.Abdulloyev</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Bajarish</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muddati</a:t>
            </a:r>
            <a:r>
              <a:rPr lang="en-US" sz="1800" b="1" dirty="0">
                <a:solidFill>
                  <a:srgbClr val="FF0000"/>
                </a:solidFill>
                <a:latin typeface="Times New Roman" panose="02020603050405020304" pitchFamily="18" charset="0"/>
                <a:cs typeface="Times New Roman" panose="02020603050405020304" pitchFamily="18" charset="0"/>
              </a:rPr>
              <a:t>: 4 </a:t>
            </a:r>
            <a:r>
              <a:rPr lang="en-US" sz="1800" b="1" dirty="0" err="1">
                <a:solidFill>
                  <a:srgbClr val="FF0000"/>
                </a:solidFill>
                <a:latin typeface="Times New Roman" panose="02020603050405020304" pitchFamily="18" charset="0"/>
                <a:cs typeface="Times New Roman" panose="02020603050405020304" pitchFamily="18" charset="0"/>
              </a:rPr>
              <a:t>fev</a:t>
            </a:r>
            <a:r>
              <a:rPr lang="en-US" sz="1800" b="1" dirty="0">
                <a:solidFill>
                  <a:srgbClr val="FF0000"/>
                </a:solidFill>
                <a:latin typeface="Times New Roman" panose="02020603050405020304" pitchFamily="18" charset="0"/>
                <a:cs typeface="Times New Roman" panose="02020603050405020304" pitchFamily="18" charset="0"/>
              </a:rPr>
              <a:t> 2026             </a:t>
            </a:r>
            <a:r>
              <a:rPr lang="en-US" sz="1800" b="1" dirty="0" err="1">
                <a:solidFill>
                  <a:srgbClr val="FF0000"/>
                </a:solidFill>
                <a:latin typeface="Times New Roman" panose="02020603050405020304" pitchFamily="18" charset="0"/>
                <a:cs typeface="Times New Roman" panose="02020603050405020304" pitchFamily="18" charset="0"/>
              </a:rPr>
              <a:t>Topshiriq</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javobi</a:t>
            </a:r>
            <a:r>
              <a:rPr lang="en-US" sz="1800" b="1" dirty="0">
                <a:solidFill>
                  <a:srgbClr val="FF0000"/>
                </a:solidFill>
                <a:latin typeface="Times New Roman" panose="02020603050405020304" pitchFamily="18" charset="0"/>
                <a:cs typeface="Times New Roman" panose="02020603050405020304" pitchFamily="18" charset="0"/>
              </a:rPr>
              <a:t> 6 </a:t>
            </a:r>
            <a:r>
              <a:rPr lang="en-US" sz="1800" b="1" dirty="0" err="1">
                <a:solidFill>
                  <a:srgbClr val="FF0000"/>
                </a:solidFill>
                <a:latin typeface="Times New Roman" panose="02020603050405020304" pitchFamily="18" charset="0"/>
                <a:cs typeface="Times New Roman" panose="02020603050405020304" pitchFamily="18" charset="0"/>
              </a:rPr>
              <a:t>fev</a:t>
            </a:r>
            <a:r>
              <a:rPr lang="en-US" sz="1800" b="1" dirty="0">
                <a:solidFill>
                  <a:srgbClr val="FF0000"/>
                </a:solidFill>
                <a:latin typeface="Times New Roman" panose="02020603050405020304" pitchFamily="18" charset="0"/>
                <a:cs typeface="Times New Roman" panose="02020603050405020304" pitchFamily="18" charset="0"/>
              </a:rPr>
              <a:t> 2026 </a:t>
            </a:r>
            <a:r>
              <a:rPr lang="en-US" sz="1800" b="1" dirty="0" err="1">
                <a:solidFill>
                  <a:srgbClr val="FF0000"/>
                </a:solidFill>
                <a:latin typeface="Times New Roman" panose="02020603050405020304" pitchFamily="18" charset="0"/>
                <a:cs typeface="Times New Roman" panose="02020603050405020304" pitchFamily="18" charset="0"/>
              </a:rPr>
              <a:t>kiritilgan</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C05B9BD2-6021-411C-AE21-6085F2D88751}"/>
              </a:ext>
            </a:extLst>
          </p:cNvPr>
          <p:cNvPicPr>
            <a:picLocks noChangeAspect="1"/>
          </p:cNvPicPr>
          <p:nvPr/>
        </p:nvPicPr>
        <p:blipFill>
          <a:blip r:embed="rId2"/>
          <a:stretch>
            <a:fillRect/>
          </a:stretch>
        </p:blipFill>
        <p:spPr>
          <a:xfrm>
            <a:off x="427290" y="905854"/>
            <a:ext cx="11306086" cy="5935202"/>
          </a:xfrm>
          <a:prstGeom prst="rect">
            <a:avLst/>
          </a:prstGeom>
        </p:spPr>
      </p:pic>
    </p:spTree>
    <p:extLst>
      <p:ext uri="{BB962C8B-B14F-4D97-AF65-F5344CB8AC3E}">
        <p14:creationId xmlns:p14="http://schemas.microsoft.com/office/powerpoint/2010/main" val="277666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8A5437-4CD3-4BD0-A976-BE6A75738E33}"/>
              </a:ext>
            </a:extLst>
          </p:cNvPr>
          <p:cNvSpPr>
            <a:spLocks noGrp="1"/>
          </p:cNvSpPr>
          <p:nvPr>
            <p:ph type="title"/>
          </p:nvPr>
        </p:nvSpPr>
        <p:spPr>
          <a:xfrm>
            <a:off x="0" y="1"/>
            <a:ext cx="11353800" cy="839584"/>
          </a:xfrm>
        </p:spPr>
        <p:txBody>
          <a:bodyPr>
            <a:normAutofit/>
          </a:bodyPr>
          <a:lstStyle/>
          <a:p>
            <a:r>
              <a:rPr lang="en-US" sz="1800" b="1" dirty="0" err="1">
                <a:solidFill>
                  <a:srgbClr val="FF0000"/>
                </a:solidFill>
                <a:latin typeface="Times New Roman" panose="02020603050405020304" pitchFamily="18" charset="0"/>
                <a:cs typeface="Times New Roman" panose="02020603050405020304" pitchFamily="18" charset="0"/>
              </a:rPr>
              <a:t>Muddatidan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kech</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bajarilgan</a:t>
            </a:r>
            <a:r>
              <a:rPr lang="uz-Cyrl-UZ"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tohshiriqlar</a:t>
            </a:r>
            <a:r>
              <a:rPr lang="en-US" sz="1800" b="1" dirty="0">
                <a:solidFill>
                  <a:srgbClr val="FF0000"/>
                </a:solidFill>
                <a:latin typeface="Times New Roman" panose="02020603050405020304" pitchFamily="18" charset="0"/>
                <a:cs typeface="Times New Roman" panose="02020603050405020304" pitchFamily="18" charset="0"/>
              </a:rPr>
              <a:t> - 11 ta </a:t>
            </a:r>
            <a:br>
              <a:rPr lang="en-US" sz="1800" b="1" dirty="0">
                <a:solidFill>
                  <a:srgbClr val="FF0000"/>
                </a:solidFill>
                <a:latin typeface="Times New Roman" panose="02020603050405020304" pitchFamily="18" charset="0"/>
                <a:cs typeface="Times New Roman" panose="02020603050405020304" pitchFamily="18" charset="0"/>
              </a:rPr>
            </a:br>
            <a:r>
              <a:rPr lang="en-US" sz="1800" b="1" dirty="0" err="1">
                <a:solidFill>
                  <a:srgbClr val="FF0000"/>
                </a:solidFill>
                <a:latin typeface="Times New Roman" panose="02020603050405020304" pitchFamily="18" charset="0"/>
                <a:cs typeface="Times New Roman" panose="02020603050405020304" pitchFamily="18" charset="0"/>
              </a:rPr>
              <a:t>Ijrochi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O.Muminova</a:t>
            </a:r>
            <a:endParaRPr lang="ru-RU" sz="1800" dirty="0">
              <a:solidFill>
                <a:srgbClr val="FF0000"/>
              </a:solidFill>
            </a:endParaRPr>
          </a:p>
        </p:txBody>
      </p:sp>
      <p:pic>
        <p:nvPicPr>
          <p:cNvPr id="4" name="Объект 3">
            <a:extLst>
              <a:ext uri="{FF2B5EF4-FFF2-40B4-BE49-F238E27FC236}">
                <a16:creationId xmlns:a16="http://schemas.microsoft.com/office/drawing/2014/main" id="{EB1165B6-789B-4361-B2F5-79933DEC0070}"/>
              </a:ext>
            </a:extLst>
          </p:cNvPr>
          <p:cNvPicPr>
            <a:picLocks noGrp="1" noChangeAspect="1"/>
          </p:cNvPicPr>
          <p:nvPr>
            <p:ph idx="1"/>
          </p:nvPr>
        </p:nvPicPr>
        <p:blipFill>
          <a:blip r:embed="rId2"/>
          <a:stretch>
            <a:fillRect/>
          </a:stretch>
        </p:blipFill>
        <p:spPr>
          <a:xfrm>
            <a:off x="1" y="756458"/>
            <a:ext cx="12192000" cy="6101542"/>
          </a:xfrm>
          <a:prstGeom prst="rect">
            <a:avLst/>
          </a:prstGeom>
        </p:spPr>
      </p:pic>
    </p:spTree>
    <p:extLst>
      <p:ext uri="{BB962C8B-B14F-4D97-AF65-F5344CB8AC3E}">
        <p14:creationId xmlns:p14="http://schemas.microsoft.com/office/powerpoint/2010/main" val="361237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BB9449-514D-4679-899D-94A416E0CEF8}"/>
              </a:ext>
            </a:extLst>
          </p:cNvPr>
          <p:cNvSpPr>
            <a:spLocks noGrp="1"/>
          </p:cNvSpPr>
          <p:nvPr>
            <p:ph type="title"/>
          </p:nvPr>
        </p:nvSpPr>
        <p:spPr>
          <a:xfrm>
            <a:off x="0" y="58189"/>
            <a:ext cx="12192000" cy="1421475"/>
          </a:xfrm>
        </p:spPr>
        <p:txBody>
          <a:bodyPr>
            <a:noAutofit/>
          </a:bodyPr>
          <a:lstStyle/>
          <a:p>
            <a:pPr eaLnBrk="0" fontAlgn="base" hangingPunct="0">
              <a:lnSpc>
                <a:spcPct val="100000"/>
              </a:lnSpc>
              <a:spcAft>
                <a:spcPct val="0"/>
              </a:spcAft>
            </a:pPr>
            <a:r>
              <a:rPr lang="ru-RU" sz="1600" b="1" dirty="0" err="1">
                <a:solidFill>
                  <a:srgbClr val="FF0000"/>
                </a:solidFill>
                <a:latin typeface="Times New Roman" panose="02020603050405020304" pitchFamily="18" charset="0"/>
                <a:cs typeface="Times New Roman" panose="02020603050405020304" pitchFamily="18" charset="0"/>
              </a:rPr>
              <a:t>Кирувчи</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хужжат</a:t>
            </a:r>
            <a:r>
              <a:rPr lang="ru-RU" sz="1600" b="1" dirty="0">
                <a:solidFill>
                  <a:srgbClr val="FF0000"/>
                </a:solidFill>
                <a:latin typeface="Times New Roman" panose="02020603050405020304" pitchFamily="18" charset="0"/>
                <a:cs typeface="Times New Roman" panose="02020603050405020304" pitchFamily="18" charset="0"/>
              </a:rPr>
              <a:t> -1 -х\х5 -2 </a:t>
            </a:r>
            <a:r>
              <a:rPr lang="ru-RU" sz="1600" b="1" dirty="0" err="1">
                <a:solidFill>
                  <a:srgbClr val="FF0000"/>
                </a:solidFill>
                <a:latin typeface="Times New Roman" panose="02020603050405020304" pitchFamily="18" charset="0"/>
                <a:cs typeface="Times New Roman" panose="02020603050405020304" pitchFamily="18" charset="0"/>
              </a:rPr>
              <a:t>yan</a:t>
            </a:r>
            <a:r>
              <a:rPr lang="ru-RU" sz="1600" b="1" dirty="0">
                <a:solidFill>
                  <a:srgbClr val="FF0000"/>
                </a:solidFill>
                <a:latin typeface="Times New Roman" panose="02020603050405020304" pitchFamily="18" charset="0"/>
                <a:cs typeface="Times New Roman" panose="02020603050405020304" pitchFamily="18" charset="0"/>
              </a:rPr>
              <a:t> 2026</a:t>
            </a:r>
            <a:br>
              <a:rPr lang="en-US" sz="1600" b="1" dirty="0">
                <a:solidFill>
                  <a:srgbClr val="FF0000"/>
                </a:solidFill>
                <a:latin typeface="Times New Roman" panose="02020603050405020304" pitchFamily="18" charset="0"/>
                <a:cs typeface="Times New Roman" panose="02020603050405020304" pitchFamily="18" charset="0"/>
              </a:rPr>
            </a:br>
            <a:r>
              <a:rPr lang="ru-RU" altLang="ru-RU" sz="1600" b="1" dirty="0" err="1">
                <a:solidFill>
                  <a:srgbClr val="FF0000"/>
                </a:solidFill>
                <a:latin typeface="Times New Roman" panose="02020603050405020304" pitchFamily="18" charset="0"/>
                <a:cs typeface="Times New Roman" panose="02020603050405020304" pitchFamily="18" charset="0"/>
              </a:rPr>
              <a:t>Олий</a:t>
            </a:r>
            <a:r>
              <a:rPr lang="ru-RU" altLang="ru-RU" sz="1600" b="1" dirty="0">
                <a:solidFill>
                  <a:srgbClr val="FF0000"/>
                </a:solidFill>
                <a:latin typeface="Times New Roman" panose="02020603050405020304" pitchFamily="18" charset="0"/>
                <a:cs typeface="Times New Roman" panose="02020603050405020304" pitchFamily="18" charset="0"/>
              </a:rPr>
              <a:t> </a:t>
            </a:r>
            <a:r>
              <a:rPr lang="ru-RU" altLang="ru-RU" sz="1600" b="1" dirty="0" err="1">
                <a:solidFill>
                  <a:srgbClr val="FF0000"/>
                </a:solidFill>
                <a:latin typeface="Times New Roman" panose="02020603050405020304" pitchFamily="18" charset="0"/>
                <a:cs typeface="Times New Roman" panose="02020603050405020304" pitchFamily="18" charset="0"/>
              </a:rPr>
              <a:t>таълим</a:t>
            </a:r>
            <a:r>
              <a:rPr lang="ru-RU" altLang="ru-RU" sz="1600" b="1" dirty="0">
                <a:solidFill>
                  <a:srgbClr val="FF0000"/>
                </a:solidFill>
                <a:latin typeface="Times New Roman" panose="02020603050405020304" pitchFamily="18" charset="0"/>
                <a:cs typeface="Times New Roman" panose="02020603050405020304" pitchFamily="18" charset="0"/>
              </a:rPr>
              <a:t>, фан </a:t>
            </a:r>
            <a:r>
              <a:rPr lang="ru-RU" altLang="ru-RU" sz="1600" b="1" dirty="0" err="1">
                <a:solidFill>
                  <a:srgbClr val="FF0000"/>
                </a:solidFill>
                <a:latin typeface="Times New Roman" panose="02020603050405020304" pitchFamily="18" charset="0"/>
                <a:cs typeface="Times New Roman" panose="02020603050405020304" pitchFamily="18" charset="0"/>
              </a:rPr>
              <a:t>ва</a:t>
            </a:r>
            <a:r>
              <a:rPr lang="ru-RU" altLang="ru-RU" sz="1600" b="1" dirty="0">
                <a:solidFill>
                  <a:srgbClr val="FF0000"/>
                </a:solidFill>
                <a:latin typeface="Times New Roman" panose="02020603050405020304" pitchFamily="18" charset="0"/>
                <a:cs typeface="Times New Roman" panose="02020603050405020304" pitchFamily="18" charset="0"/>
              </a:rPr>
              <a:t> </a:t>
            </a:r>
            <a:r>
              <a:rPr lang="ru-RU" altLang="ru-RU" sz="1600" b="1" dirty="0" err="1">
                <a:solidFill>
                  <a:srgbClr val="FF0000"/>
                </a:solidFill>
                <a:latin typeface="Times New Roman" panose="02020603050405020304" pitchFamily="18" charset="0"/>
                <a:cs typeface="Times New Roman" panose="02020603050405020304" pitchFamily="18" charset="0"/>
              </a:rPr>
              <a:t>инновациялар</a:t>
            </a:r>
            <a:r>
              <a:rPr lang="ru-RU" altLang="ru-RU" sz="1600" b="1" dirty="0">
                <a:solidFill>
                  <a:srgbClr val="FF0000"/>
                </a:solidFill>
                <a:latin typeface="Times New Roman" panose="02020603050405020304" pitchFamily="18" charset="0"/>
                <a:cs typeface="Times New Roman" panose="02020603050405020304" pitchFamily="18" charset="0"/>
              </a:rPr>
              <a:t> </a:t>
            </a:r>
            <a:r>
              <a:rPr lang="ru-RU" altLang="ru-RU" sz="1600" b="1" dirty="0" err="1">
                <a:solidFill>
                  <a:srgbClr val="FF0000"/>
                </a:solidFill>
                <a:latin typeface="Times New Roman" panose="02020603050405020304" pitchFamily="18" charset="0"/>
                <a:cs typeface="Times New Roman" panose="02020603050405020304" pitchFamily="18" charset="0"/>
              </a:rPr>
              <a:t>вазирлиги</a:t>
            </a:r>
            <a:br>
              <a:rPr lang="ru-RU" altLang="ru-RU" sz="1600" b="1" dirty="0">
                <a:solidFill>
                  <a:srgbClr val="FF0000"/>
                </a:solidFill>
                <a:latin typeface="Times New Roman" panose="02020603050405020304" pitchFamily="18" charset="0"/>
                <a:cs typeface="Times New Roman" panose="02020603050405020304" pitchFamily="18" charset="0"/>
              </a:rPr>
            </a:br>
            <a:r>
              <a:rPr lang="ru-RU" altLang="ru-RU" sz="1400" b="1" dirty="0" err="1">
                <a:solidFill>
                  <a:srgbClr val="FF0000"/>
                </a:solidFill>
                <a:latin typeface="Times New Roman" panose="02020603050405020304" pitchFamily="18" charset="0"/>
                <a:cs typeface="Times New Roman" panose="02020603050405020304" pitchFamily="18" charset="0"/>
              </a:rPr>
              <a:t>Oliy</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taʼlim</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tashkilotlarining</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rektor</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prorektorlari</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boʻlim</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boshliqlari</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dekan</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va</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dekan</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oʻrinbosarlari</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hamda</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kafedra</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mudirlari</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kesimida</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Besh</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million</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sunʼiy</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intellekt</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yetakchilari</a:t>
            </a:r>
            <a:r>
              <a:rPr lang="ru-RU" altLang="ru-RU" sz="1400" b="1" dirty="0">
                <a:solidFill>
                  <a:srgbClr val="FF0000"/>
                </a:solidFill>
                <a:latin typeface="Times New Roman" panose="02020603050405020304" pitchFamily="18" charset="0"/>
                <a:cs typeface="Times New Roman" panose="02020603050405020304" pitchFamily="18" charset="0"/>
              </a:rPr>
              <a:t> — https://aileaders.uz/” </a:t>
            </a:r>
            <a:r>
              <a:rPr lang="ru-RU" altLang="ru-RU" sz="1400" b="1" dirty="0" err="1">
                <a:solidFill>
                  <a:srgbClr val="FF0000"/>
                </a:solidFill>
                <a:latin typeface="Times New Roman" panose="02020603050405020304" pitchFamily="18" charset="0"/>
                <a:cs typeface="Times New Roman" panose="02020603050405020304" pitchFamily="18" charset="0"/>
              </a:rPr>
              <a:t>platformasida</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tahsil</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olishlarini</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hamda</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sertifikatga</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ega</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boʻlishlari</a:t>
            </a:r>
            <a:r>
              <a:rPr lang="ru-RU"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err="1">
                <a:solidFill>
                  <a:srgbClr val="FF0000"/>
                </a:solidFill>
                <a:latin typeface="Times New Roman" panose="02020603050405020304" pitchFamily="18" charset="0"/>
                <a:cs typeface="Times New Roman" panose="02020603050405020304" pitchFamily="18" charset="0"/>
              </a:rPr>
              <a:t>yuzasidan</a:t>
            </a:r>
            <a:r>
              <a:rPr lang="ru-RU" altLang="ru-RU" sz="1400" b="1" dirty="0">
                <a:solidFill>
                  <a:srgbClr val="FF0000"/>
                </a:solidFill>
                <a:latin typeface="Times New Roman" panose="02020603050405020304" pitchFamily="18" charset="0"/>
                <a:cs typeface="Times New Roman" panose="02020603050405020304" pitchFamily="18" charset="0"/>
              </a:rPr>
              <a:t>.</a:t>
            </a:r>
            <a:r>
              <a:rPr lang="en-US" altLang="ru-RU" sz="1600" b="1" dirty="0">
                <a:solidFill>
                  <a:srgbClr val="FF0000"/>
                </a:solidFill>
                <a:latin typeface="Times New Roman" panose="02020603050405020304" pitchFamily="18" charset="0"/>
                <a:cs typeface="Times New Roman" panose="02020603050405020304" pitchFamily="18" charset="0"/>
              </a:rPr>
              <a:t> </a:t>
            </a:r>
            <a:br>
              <a:rPr lang="en-US" altLang="ru-RU" sz="1600" b="1" dirty="0">
                <a:solidFill>
                  <a:srgbClr val="0070C0"/>
                </a:solidFill>
                <a:latin typeface="Times New Roman" panose="02020603050405020304" pitchFamily="18" charset="0"/>
                <a:cs typeface="Times New Roman" panose="02020603050405020304" pitchFamily="18" charset="0"/>
              </a:rPr>
            </a:br>
            <a:r>
              <a:rPr lang="en-US" sz="1600" b="1" dirty="0" err="1">
                <a:solidFill>
                  <a:srgbClr val="FF0000"/>
                </a:solidFill>
                <a:latin typeface="Times New Roman" panose="02020603050405020304" pitchFamily="18" charset="0"/>
                <a:cs typeface="Times New Roman" panose="02020603050405020304" pitchFamily="18" charset="0"/>
              </a:rPr>
              <a:t>Ijrochi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F.Kamalova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Bajarish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muddati</a:t>
            </a:r>
            <a:r>
              <a:rPr lang="en-US" sz="1600" b="1" dirty="0">
                <a:solidFill>
                  <a:srgbClr val="FF0000"/>
                </a:solidFill>
                <a:latin typeface="Times New Roman" panose="02020603050405020304" pitchFamily="18" charset="0"/>
                <a:cs typeface="Times New Roman" panose="02020603050405020304" pitchFamily="18" charset="0"/>
              </a:rPr>
              <a:t> 10 </a:t>
            </a:r>
            <a:r>
              <a:rPr lang="en-US" sz="1600" b="1" dirty="0" err="1">
                <a:solidFill>
                  <a:srgbClr val="FF0000"/>
                </a:solidFill>
                <a:latin typeface="Times New Roman" panose="02020603050405020304" pitchFamily="18" charset="0"/>
                <a:cs typeface="Times New Roman" panose="02020603050405020304" pitchFamily="18" charset="0"/>
              </a:rPr>
              <a:t>fev</a:t>
            </a:r>
            <a:r>
              <a:rPr lang="en-US" sz="1600" b="1" dirty="0">
                <a:solidFill>
                  <a:srgbClr val="FF0000"/>
                </a:solidFill>
                <a:latin typeface="Times New Roman" panose="02020603050405020304" pitchFamily="18" charset="0"/>
                <a:cs typeface="Times New Roman" panose="02020603050405020304" pitchFamily="18" charset="0"/>
              </a:rPr>
              <a:t> 2026            </a:t>
            </a:r>
            <a:r>
              <a:rPr lang="en-US" sz="1400" b="1" dirty="0" err="1">
                <a:solidFill>
                  <a:srgbClr val="FF0000"/>
                </a:solidFill>
                <a:latin typeface="Times New Roman" panose="02020603050405020304" pitchFamily="18" charset="0"/>
                <a:cs typeface="Times New Roman" panose="02020603050405020304" pitchFamily="18" charset="0"/>
              </a:rPr>
              <a:t>Topshiriq</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err="1">
                <a:solidFill>
                  <a:srgbClr val="FF0000"/>
                </a:solidFill>
                <a:latin typeface="Times New Roman" panose="02020603050405020304" pitchFamily="18" charset="0"/>
                <a:cs typeface="Times New Roman" panose="02020603050405020304" pitchFamily="18" charset="0"/>
              </a:rPr>
              <a:t>javobi</a:t>
            </a:r>
            <a:r>
              <a:rPr lang="en-US" sz="1400" b="1" dirty="0">
                <a:solidFill>
                  <a:srgbClr val="FF0000"/>
                </a:solidFill>
                <a:latin typeface="Times New Roman" panose="02020603050405020304" pitchFamily="18" charset="0"/>
                <a:cs typeface="Times New Roman" panose="02020603050405020304" pitchFamily="18" charset="0"/>
              </a:rPr>
              <a:t> 11 </a:t>
            </a:r>
            <a:r>
              <a:rPr lang="en-US" sz="1400" b="1" dirty="0" err="1">
                <a:solidFill>
                  <a:srgbClr val="FF0000"/>
                </a:solidFill>
                <a:latin typeface="Times New Roman" panose="02020603050405020304" pitchFamily="18" charset="0"/>
                <a:cs typeface="Times New Roman" panose="02020603050405020304" pitchFamily="18" charset="0"/>
              </a:rPr>
              <a:t>fev</a:t>
            </a:r>
            <a:r>
              <a:rPr lang="en-US" sz="1400" b="1" dirty="0">
                <a:solidFill>
                  <a:srgbClr val="FF0000"/>
                </a:solidFill>
                <a:latin typeface="Times New Roman" panose="02020603050405020304" pitchFamily="18" charset="0"/>
                <a:cs typeface="Times New Roman" panose="02020603050405020304" pitchFamily="18" charset="0"/>
              </a:rPr>
              <a:t> 2026 </a:t>
            </a:r>
            <a:r>
              <a:rPr lang="en-US" sz="1400" b="1" dirty="0" err="1">
                <a:solidFill>
                  <a:srgbClr val="FF0000"/>
                </a:solidFill>
                <a:latin typeface="Times New Roman" panose="02020603050405020304" pitchFamily="18" charset="0"/>
                <a:cs typeface="Times New Roman" panose="02020603050405020304" pitchFamily="18" charset="0"/>
              </a:rPr>
              <a:t>kiritilgan</a:t>
            </a:r>
            <a:br>
              <a:rPr lang="en-US" sz="1400" b="1" dirty="0"/>
            </a:br>
            <a:endParaRPr lang="ru-RU" sz="1400" b="1" dirty="0"/>
          </a:p>
        </p:txBody>
      </p:sp>
      <p:pic>
        <p:nvPicPr>
          <p:cNvPr id="4" name="Объект 3">
            <a:extLst>
              <a:ext uri="{FF2B5EF4-FFF2-40B4-BE49-F238E27FC236}">
                <a16:creationId xmlns:a16="http://schemas.microsoft.com/office/drawing/2014/main" id="{3210361E-9AA5-4F6D-A507-48E6A3313D49}"/>
              </a:ext>
            </a:extLst>
          </p:cNvPr>
          <p:cNvPicPr>
            <a:picLocks noGrp="1" noChangeAspect="1"/>
          </p:cNvPicPr>
          <p:nvPr>
            <p:ph idx="1"/>
          </p:nvPr>
        </p:nvPicPr>
        <p:blipFill>
          <a:blip r:embed="rId2"/>
          <a:stretch>
            <a:fillRect/>
          </a:stretch>
        </p:blipFill>
        <p:spPr>
          <a:xfrm>
            <a:off x="0" y="1371600"/>
            <a:ext cx="12192000" cy="5486400"/>
          </a:xfrm>
          <a:prstGeom prst="rect">
            <a:avLst/>
          </a:prstGeom>
        </p:spPr>
      </p:pic>
    </p:spTree>
    <p:extLst>
      <p:ext uri="{BB962C8B-B14F-4D97-AF65-F5344CB8AC3E}">
        <p14:creationId xmlns:p14="http://schemas.microsoft.com/office/powerpoint/2010/main" val="148139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6D9C4-954D-4A75-B319-9A2A7A169F78}"/>
              </a:ext>
            </a:extLst>
          </p:cNvPr>
          <p:cNvSpPr>
            <a:spLocks noGrp="1"/>
          </p:cNvSpPr>
          <p:nvPr>
            <p:ph type="title"/>
          </p:nvPr>
        </p:nvSpPr>
        <p:spPr>
          <a:xfrm>
            <a:off x="1" y="0"/>
            <a:ext cx="12191998" cy="1147156"/>
          </a:xfrm>
        </p:spPr>
        <p:txBody>
          <a:bodyPr>
            <a:noAutofit/>
          </a:bodyPr>
          <a:lstStyle/>
          <a:p>
            <a:pPr algn="ctr"/>
            <a:r>
              <a:rPr lang="en-US" sz="2000" b="1" dirty="0" err="1">
                <a:solidFill>
                  <a:srgbClr val="0070C0"/>
                </a:solidFill>
                <a:latin typeface="Times New Roman" panose="02020603050405020304" pitchFamily="18" charset="0"/>
                <a:cs typeface="Times New Roman" panose="02020603050405020304" pitchFamily="18" charset="0"/>
              </a:rPr>
              <a:t>Buxoro</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viloyati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hokimining</a:t>
            </a:r>
            <a:r>
              <a:rPr lang="en-US" sz="2000" b="1" dirty="0">
                <a:solidFill>
                  <a:srgbClr val="0070C0"/>
                </a:solidFill>
                <a:latin typeface="Times New Roman" panose="02020603050405020304" pitchFamily="18" charset="0"/>
                <a:cs typeface="Times New Roman" panose="02020603050405020304" pitchFamily="18" charset="0"/>
              </a:rPr>
              <a:t> 2026-yil 26-fevraldagi 1/41-01-14-sonli </a:t>
            </a:r>
            <a:r>
              <a:rPr lang="en-US" sz="2000" b="1" dirty="0" err="1">
                <a:solidFill>
                  <a:srgbClr val="0070C0"/>
                </a:solidFill>
                <a:latin typeface="Times New Roman" panose="02020603050405020304" pitchFamily="18" charset="0"/>
                <a:cs typeface="Times New Roman" panose="02020603050405020304" pitchFamily="18" charset="0"/>
              </a:rPr>
              <a:t>yig‘ilish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bayonining</a:t>
            </a:r>
            <a:r>
              <a:rPr lang="en-US" sz="2000" b="1" dirty="0">
                <a:solidFill>
                  <a:srgbClr val="0070C0"/>
                </a:solidFill>
                <a:latin typeface="Times New Roman" panose="02020603050405020304" pitchFamily="18" charset="0"/>
                <a:cs typeface="Times New Roman" panose="02020603050405020304" pitchFamily="18" charset="0"/>
              </a:rPr>
              <a:t> </a:t>
            </a:r>
            <a:br>
              <a:rPr lang="en-US" sz="2000" b="1" dirty="0">
                <a:solidFill>
                  <a:srgbClr val="0070C0"/>
                </a:solidFill>
                <a:latin typeface="Times New Roman" panose="02020603050405020304" pitchFamily="18" charset="0"/>
                <a:cs typeface="Times New Roman" panose="02020603050405020304" pitchFamily="18" charset="0"/>
              </a:rPr>
            </a:br>
            <a:r>
              <a:rPr lang="en-US" sz="2000" b="1" dirty="0">
                <a:solidFill>
                  <a:srgbClr val="0070C0"/>
                </a:solidFill>
                <a:latin typeface="Times New Roman" panose="02020603050405020304" pitchFamily="18" charset="0"/>
                <a:cs typeface="Times New Roman" panose="02020603050405020304" pitchFamily="18" charset="0"/>
              </a:rPr>
              <a:t>51-bandi </a:t>
            </a:r>
            <a:r>
              <a:rPr lang="en-US" sz="2000" b="1" dirty="0" err="1">
                <a:solidFill>
                  <a:srgbClr val="0070C0"/>
                </a:solidFill>
                <a:latin typeface="Times New Roman" panose="02020603050405020304" pitchFamily="18" charset="0"/>
                <a:cs typeface="Times New Roman" panose="02020603050405020304" pitchFamily="18" charset="0"/>
              </a:rPr>
              <a:t>ijrosini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ta’minlash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maqsadida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Besh</a:t>
            </a:r>
            <a:r>
              <a:rPr lang="en-US" sz="2000" b="1" dirty="0">
                <a:solidFill>
                  <a:srgbClr val="0070C0"/>
                </a:solidFill>
                <a:latin typeface="Times New Roman" panose="02020603050405020304" pitchFamily="18" charset="0"/>
                <a:cs typeface="Times New Roman" panose="02020603050405020304" pitchFamily="18" charset="0"/>
              </a:rPr>
              <a:t> million </a:t>
            </a:r>
            <a:r>
              <a:rPr lang="en-US" sz="2000" b="1" dirty="0" err="1">
                <a:solidFill>
                  <a:srgbClr val="0070C0"/>
                </a:solidFill>
                <a:latin typeface="Times New Roman" panose="02020603050405020304" pitchFamily="18" charset="0"/>
                <a:cs typeface="Times New Roman" panose="02020603050405020304" pitchFamily="18" charset="0"/>
              </a:rPr>
              <a:t>sun’iy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intellekt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yetakchilari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loyihasi</a:t>
            </a:r>
            <a:r>
              <a:rPr lang="en-US" sz="2400" b="1" dirty="0">
                <a:solidFill>
                  <a:srgbClr val="0070C0"/>
                </a:solidFill>
                <a:latin typeface="Times New Roman" panose="02020603050405020304" pitchFamily="18" charset="0"/>
                <a:cs typeface="Times New Roman" panose="02020603050405020304" pitchFamily="18" charset="0"/>
              </a:rPr>
              <a:t>.  </a:t>
            </a:r>
            <a:br>
              <a:rPr lang="en-US" sz="2400" b="1" dirty="0">
                <a:solidFill>
                  <a:srgbClr val="0070C0"/>
                </a:solidFill>
                <a:latin typeface="Times New Roman" panose="02020603050405020304" pitchFamily="18" charset="0"/>
                <a:cs typeface="Times New Roman" panose="02020603050405020304" pitchFamily="18" charset="0"/>
              </a:rPr>
            </a:br>
            <a:r>
              <a:rPr lang="en-US" sz="2400" b="1" dirty="0">
                <a:solidFill>
                  <a:srgbClr val="0070C0"/>
                </a:solidFill>
                <a:latin typeface="Times New Roman" panose="02020603050405020304" pitchFamily="18" charset="0"/>
                <a:cs typeface="Times New Roman" panose="02020603050405020304" pitchFamily="18" charset="0"/>
              </a:rPr>
              <a:t>                                                                                      </a:t>
            </a:r>
            <a:r>
              <a:rPr lang="en-US" sz="1400" b="1" dirty="0" err="1">
                <a:solidFill>
                  <a:srgbClr val="FF0000"/>
                </a:solidFill>
                <a:latin typeface="Times New Roman" panose="02020603050405020304" pitchFamily="18" charset="0"/>
                <a:cs typeface="Times New Roman" panose="02020603050405020304" pitchFamily="18" charset="0"/>
              </a:rPr>
              <a:t>Muddat</a:t>
            </a:r>
            <a:r>
              <a:rPr lang="en-US" sz="1400" b="1" dirty="0">
                <a:solidFill>
                  <a:srgbClr val="FF0000"/>
                </a:solidFill>
                <a:latin typeface="Times New Roman" panose="02020603050405020304" pitchFamily="18" charset="0"/>
                <a:cs typeface="Times New Roman" panose="02020603050405020304" pitchFamily="18" charset="0"/>
              </a:rPr>
              <a:t> 18.03.2026 / 25.03.2026</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5D244CD-6B7E-4A01-BF24-D9EF23BAB1D6}"/>
              </a:ext>
            </a:extLst>
          </p:cNvPr>
          <p:cNvSpPr>
            <a:spLocks noGrp="1"/>
          </p:cNvSpPr>
          <p:nvPr>
            <p:ph idx="1"/>
          </p:nvPr>
        </p:nvSpPr>
        <p:spPr>
          <a:xfrm>
            <a:off x="0" y="1825625"/>
            <a:ext cx="12191998" cy="5032374"/>
          </a:xfrm>
        </p:spPr>
        <p:txBody>
          <a:bodyPr/>
          <a:lstStyle/>
          <a:p>
            <a:endParaRPr lang="en-US" b="1" dirty="0">
              <a:solidFill>
                <a:schemeClr val="accent2"/>
              </a:solidFill>
              <a:latin typeface="Times New Roman" panose="02020603050405020304" pitchFamily="18" charset="0"/>
              <a:cs typeface="Times New Roman" panose="02020603050405020304" pitchFamily="18" charset="0"/>
            </a:endParaRPr>
          </a:p>
          <a:p>
            <a:endParaRPr lang="en-US" b="1" dirty="0">
              <a:solidFill>
                <a:schemeClr val="accent2"/>
              </a:solidFill>
              <a:latin typeface="Times New Roman" panose="02020603050405020304" pitchFamily="18" charset="0"/>
              <a:cs typeface="Times New Roman" panose="02020603050405020304" pitchFamily="18" charset="0"/>
            </a:endParaRPr>
          </a:p>
          <a:p>
            <a:r>
              <a:rPr lang="en-US" b="1" dirty="0" err="1">
                <a:solidFill>
                  <a:schemeClr val="accent2"/>
                </a:solidFill>
                <a:latin typeface="Times New Roman" panose="02020603050405020304" pitchFamily="18" charset="0"/>
                <a:cs typeface="Times New Roman" panose="02020603050405020304" pitchFamily="18" charset="0"/>
              </a:rPr>
              <a:t>D.X.Yuldoshev</a:t>
            </a:r>
            <a:r>
              <a:rPr lang="ru-RU" b="1" dirty="0">
                <a:solidFill>
                  <a:schemeClr val="accent2"/>
                </a:solidFill>
                <a:latin typeface="Times New Roman" panose="02020603050405020304" pitchFamily="18" charset="0"/>
                <a:cs typeface="Times New Roman" panose="02020603050405020304" pitchFamily="18" charset="0"/>
              </a:rPr>
              <a:t>а</a:t>
            </a:r>
            <a:endParaRPr lang="en-US" b="1" dirty="0">
              <a:solidFill>
                <a:schemeClr val="accent2"/>
              </a:solidFill>
              <a:latin typeface="Times New Roman" panose="02020603050405020304" pitchFamily="18" charset="0"/>
              <a:cs typeface="Times New Roman" panose="02020603050405020304" pitchFamily="18" charset="0"/>
            </a:endParaRP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26.03.2026 </a:t>
            </a:r>
          </a:p>
          <a:p>
            <a:pPr marL="0" indent="0">
              <a:buNone/>
            </a:pPr>
            <a:endParaRPr lang="ru-RU" sz="1800" b="1" dirty="0">
              <a:solidFill>
                <a:schemeClr val="accent2"/>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D.I.Tuksanova</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F.S.Raupov</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A.O‘.</a:t>
            </a:r>
            <a:r>
              <a:rPr lang="en-US" b="1" dirty="0" err="1">
                <a:solidFill>
                  <a:srgbClr val="FF0000"/>
                </a:solidFill>
                <a:latin typeface="Times New Roman" panose="02020603050405020304" pitchFamily="18" charset="0"/>
                <a:cs typeface="Times New Roman" panose="02020603050405020304" pitchFamily="18" charset="0"/>
              </a:rPr>
              <a:t>Soliyev</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N.I.Hikmatova</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161C7DB-0A57-4A72-BAA0-29A307B64665}"/>
              </a:ext>
            </a:extLst>
          </p:cNvPr>
          <p:cNvPicPr>
            <a:picLocks noChangeAspect="1"/>
          </p:cNvPicPr>
          <p:nvPr/>
        </p:nvPicPr>
        <p:blipFill>
          <a:blip r:embed="rId2"/>
          <a:stretch>
            <a:fillRect/>
          </a:stretch>
        </p:blipFill>
        <p:spPr>
          <a:xfrm>
            <a:off x="2809702" y="1147156"/>
            <a:ext cx="9382297" cy="5710843"/>
          </a:xfrm>
          <a:prstGeom prst="rect">
            <a:avLst/>
          </a:prstGeom>
        </p:spPr>
      </p:pic>
    </p:spTree>
    <p:extLst>
      <p:ext uri="{BB962C8B-B14F-4D97-AF65-F5344CB8AC3E}">
        <p14:creationId xmlns:p14="http://schemas.microsoft.com/office/powerpoint/2010/main" val="218094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3BCB63-F8A0-4F38-AF06-281A718CBEEA}"/>
              </a:ext>
            </a:extLst>
          </p:cNvPr>
          <p:cNvSpPr/>
          <p:nvPr/>
        </p:nvSpPr>
        <p:spPr>
          <a:xfrm>
            <a:off x="0" y="765759"/>
            <a:ext cx="12189697" cy="48220"/>
          </a:xfrm>
          <a:prstGeom prst="rect">
            <a:avLst/>
          </a:prstGeom>
          <a:solidFill>
            <a:srgbClr val="E7E6E6">
              <a:lumMod val="90000"/>
            </a:srgbClr>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13"/>
            <a:endParaRPr lang="ru-RU" sz="5614" kern="0" dirty="0">
              <a:solidFill>
                <a:prstClr val="white"/>
              </a:solidFill>
              <a:latin typeface="Arial" panose="020B0604020202020204" pitchFamily="34" charset="0"/>
              <a:cs typeface="Arial" panose="020B0604020202020204" pitchFamily="34" charset="0"/>
            </a:endParaRPr>
          </a:p>
        </p:txBody>
      </p:sp>
      <p:sp>
        <p:nvSpPr>
          <p:cNvPr id="9" name="Блок-схема: ручной ввод 8">
            <a:extLst>
              <a:ext uri="{FF2B5EF4-FFF2-40B4-BE49-F238E27FC236}">
                <a16:creationId xmlns:a16="http://schemas.microsoft.com/office/drawing/2014/main" id="{1D87DA59-6B5A-448E-B86C-522BDE40720F}"/>
              </a:ext>
            </a:extLst>
          </p:cNvPr>
          <p:cNvSpPr/>
          <p:nvPr/>
        </p:nvSpPr>
        <p:spPr>
          <a:xfrm rot="5400000" flipH="1">
            <a:off x="937317" y="-940042"/>
            <a:ext cx="816704" cy="2691339"/>
          </a:xfrm>
          <a:prstGeom prst="flowChartManualInput">
            <a:avLst/>
          </a:prstGeom>
          <a:gradFill>
            <a:gsLst>
              <a:gs pos="0">
                <a:srgbClr val="4472C4">
                  <a:lumMod val="75000"/>
                </a:srgbClr>
              </a:gs>
              <a:gs pos="100000">
                <a:srgbClr val="4472C4"/>
              </a:gs>
            </a:gsLst>
            <a:lin ang="5400000" scaled="1"/>
          </a:gra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13"/>
            <a:endParaRPr lang="ru-RU" sz="5614" kern="0" dirty="0">
              <a:solidFill>
                <a:prstClr val="white"/>
              </a:solidFill>
              <a:latin typeface="Arial" panose="020B0604020202020204" pitchFamily="34" charset="0"/>
              <a:cs typeface="Arial" panose="020B0604020202020204" pitchFamily="34" charset="0"/>
            </a:endParaRPr>
          </a:p>
        </p:txBody>
      </p:sp>
      <p:sp>
        <p:nvSpPr>
          <p:cNvPr id="10" name="Блок-схема: ручной ввод 9">
            <a:extLst>
              <a:ext uri="{FF2B5EF4-FFF2-40B4-BE49-F238E27FC236}">
                <a16:creationId xmlns:a16="http://schemas.microsoft.com/office/drawing/2014/main" id="{22D97D84-63E0-4098-A380-FD761DAC5AA2}"/>
              </a:ext>
            </a:extLst>
          </p:cNvPr>
          <p:cNvSpPr/>
          <p:nvPr/>
        </p:nvSpPr>
        <p:spPr>
          <a:xfrm rot="5400000" flipH="1">
            <a:off x="934328" y="-774027"/>
            <a:ext cx="680566" cy="2339459"/>
          </a:xfrm>
          <a:prstGeom prst="flowChartManualInput">
            <a:avLst/>
          </a:prstGeom>
          <a:solidFill>
            <a:srgbClr val="4472C4">
              <a:alpha val="73000"/>
            </a:srgb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13"/>
            <a:endParaRPr lang="ru-RU" sz="5614" kern="0" dirty="0">
              <a:solidFill>
                <a:prstClr val="white"/>
              </a:solidFill>
              <a:latin typeface="Arial" panose="020B06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3FC7F938-C321-4CA0-AB91-752B74701A20}"/>
              </a:ext>
            </a:extLst>
          </p:cNvPr>
          <p:cNvSpPr/>
          <p:nvPr/>
        </p:nvSpPr>
        <p:spPr>
          <a:xfrm>
            <a:off x="2154289" y="768369"/>
            <a:ext cx="9729869" cy="45613"/>
          </a:xfrm>
          <a:prstGeom prst="rect">
            <a:avLst/>
          </a:prstGeom>
          <a:solidFill>
            <a:srgbClr val="335A9E"/>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13"/>
            <a:endParaRPr lang="ru-RU" sz="5614" kern="0" dirty="0">
              <a:solidFill>
                <a:prstClr val="white"/>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41EA1A4D-37C9-40F8-8655-AA74D314F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81" y="74029"/>
            <a:ext cx="710172" cy="648000"/>
          </a:xfrm>
          <a:prstGeom prst="rect">
            <a:avLst/>
          </a:prstGeom>
        </p:spPr>
      </p:pic>
      <p:sp>
        <p:nvSpPr>
          <p:cNvPr id="16" name="Прямоугольник 15">
            <a:extLst>
              <a:ext uri="{FF2B5EF4-FFF2-40B4-BE49-F238E27FC236}">
                <a16:creationId xmlns:a16="http://schemas.microsoft.com/office/drawing/2014/main" id="{82CAFF1A-D168-42A7-B101-CD9CEA2D4E4B}"/>
              </a:ext>
            </a:extLst>
          </p:cNvPr>
          <p:cNvSpPr/>
          <p:nvPr/>
        </p:nvSpPr>
        <p:spPr>
          <a:xfrm>
            <a:off x="819483" y="50784"/>
            <a:ext cx="1348989" cy="707886"/>
          </a:xfrm>
          <a:prstGeom prst="rect">
            <a:avLst/>
          </a:prstGeom>
        </p:spPr>
        <p:txBody>
          <a:bodyPr wrap="square">
            <a:spAutoFit/>
          </a:bodyPr>
          <a:lstStyle/>
          <a:p>
            <a:pPr defTabSz="193533"/>
            <a:r>
              <a:rPr lang="en-US" sz="800" b="1" dirty="0">
                <a:solidFill>
                  <a:schemeClr val="bg1"/>
                </a:solidFill>
                <a:latin typeface="Bahnschrift" panose="020B0502040204020203" pitchFamily="34" charset="0"/>
                <a:cs typeface="Arial" panose="020B0604020202020204" pitchFamily="34" charset="0"/>
              </a:rPr>
              <a:t>O‘ZB</a:t>
            </a:r>
            <a:r>
              <a:rPr lang="uz-Cyrl-UZ" sz="800" b="1" dirty="0">
                <a:solidFill>
                  <a:schemeClr val="bg1"/>
                </a:solidFill>
                <a:latin typeface="Bahnschrift" panose="020B0502040204020203" pitchFamily="34" charset="0"/>
                <a:cs typeface="Arial" panose="020B0604020202020204" pitchFamily="34" charset="0"/>
              </a:rPr>
              <a:t>Е</a:t>
            </a:r>
            <a:r>
              <a:rPr lang="en-US" sz="800" b="1" dirty="0">
                <a:solidFill>
                  <a:schemeClr val="bg1"/>
                </a:solidFill>
                <a:latin typeface="Bahnschrift" panose="020B0502040204020203" pitchFamily="34" charset="0"/>
                <a:cs typeface="Arial" panose="020B0604020202020204" pitchFamily="34" charset="0"/>
              </a:rPr>
              <a:t>KISTON R</a:t>
            </a:r>
            <a:r>
              <a:rPr lang="uz-Cyrl-UZ" sz="800" b="1" dirty="0">
                <a:solidFill>
                  <a:schemeClr val="bg1"/>
                </a:solidFill>
                <a:latin typeface="Bahnschrift" panose="020B0502040204020203" pitchFamily="34" charset="0"/>
                <a:cs typeface="Arial" panose="020B0604020202020204" pitchFamily="34" charset="0"/>
              </a:rPr>
              <a:t>Е</a:t>
            </a:r>
            <a:r>
              <a:rPr lang="en-US" sz="800" b="1" dirty="0">
                <a:solidFill>
                  <a:schemeClr val="bg1"/>
                </a:solidFill>
                <a:latin typeface="Bahnschrift" panose="020B0502040204020203" pitchFamily="34" charset="0"/>
                <a:cs typeface="Arial" panose="020B0604020202020204" pitchFamily="34" charset="0"/>
              </a:rPr>
              <a:t>SPUBLIKASI </a:t>
            </a:r>
          </a:p>
          <a:p>
            <a:pPr defTabSz="193533"/>
            <a:r>
              <a:rPr lang="en-US" sz="800" b="1" dirty="0">
                <a:solidFill>
                  <a:schemeClr val="bg1"/>
                </a:solidFill>
                <a:latin typeface="Bahnschrift" panose="020B0502040204020203" pitchFamily="34" charset="0"/>
                <a:cs typeface="Arial" panose="020B0604020202020204" pitchFamily="34" charset="0"/>
              </a:rPr>
              <a:t>OLIY TA’LIM FAN VA INNOVATSIYALAR VAZIRLIGI</a:t>
            </a:r>
            <a:endParaRPr lang="ru-RU" sz="800" b="1" dirty="0">
              <a:solidFill>
                <a:schemeClr val="bg1"/>
              </a:solidFill>
              <a:latin typeface="Bahnschrift" panose="020B050204020402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F6492B6A-DFD2-40BF-A4FD-8C4D7469682C}"/>
              </a:ext>
            </a:extLst>
          </p:cNvPr>
          <p:cNvSpPr txBox="1"/>
          <p:nvPr/>
        </p:nvSpPr>
        <p:spPr>
          <a:xfrm>
            <a:off x="2579044" y="103314"/>
            <a:ext cx="9612956" cy="584775"/>
          </a:xfrm>
          <a:prstGeom prst="rect">
            <a:avLst/>
          </a:prstGeom>
          <a:noFill/>
        </p:spPr>
        <p:txBody>
          <a:bodyPr wrap="square">
            <a:spAutoFit/>
          </a:bodyPr>
          <a:lstStyle/>
          <a:p>
            <a:r>
              <a:rPr lang="en-US" sz="1600" b="1" dirty="0" err="1">
                <a:solidFill>
                  <a:srgbClr val="002060"/>
                </a:solidFill>
                <a:latin typeface="Bahnschrift" panose="020B0502040204020203" pitchFamily="34" charset="0"/>
                <a:cs typeface="Arial" panose="020B0604020202020204" pitchFamily="34" charset="0"/>
              </a:rPr>
              <a:t>Oliy</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ta’lim</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muassasalari</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va</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hududiy</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boshqarmalar</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tomonidan</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hujjatlar</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va</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topshiriqlar</a:t>
            </a:r>
            <a:br>
              <a:rPr lang="en-US" sz="1600" b="1" dirty="0">
                <a:solidFill>
                  <a:srgbClr val="002060"/>
                </a:solidFill>
                <a:latin typeface="Bahnschrift" panose="020B0502040204020203" pitchFamily="34" charset="0"/>
                <a:cs typeface="Arial" panose="020B0604020202020204" pitchFamily="34" charset="0"/>
              </a:rPr>
            </a:br>
            <a:r>
              <a:rPr lang="en-US" sz="1600" b="1" dirty="0" err="1">
                <a:solidFill>
                  <a:srgbClr val="002060"/>
                </a:solidFill>
                <a:latin typeface="Bahnschrift" panose="020B0502040204020203" pitchFamily="34" charset="0"/>
                <a:cs typeface="Arial" panose="020B0604020202020204" pitchFamily="34" charset="0"/>
              </a:rPr>
              <a:t>ijrosini</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ta’minlash</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borasidagi</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faoliyatini</a:t>
            </a:r>
            <a:r>
              <a:rPr lang="en-US" sz="1600" b="1" dirty="0">
                <a:solidFill>
                  <a:srgbClr val="002060"/>
                </a:solidFill>
                <a:latin typeface="Bahnschrift" panose="020B0502040204020203" pitchFamily="34" charset="0"/>
                <a:cs typeface="Arial" panose="020B0604020202020204" pitchFamily="34" charset="0"/>
              </a:rPr>
              <a:t> </a:t>
            </a:r>
            <a:r>
              <a:rPr lang="en-US" sz="1600" b="1" dirty="0" err="1">
                <a:solidFill>
                  <a:srgbClr val="002060"/>
                </a:solidFill>
                <a:latin typeface="Bahnschrift" panose="020B0502040204020203" pitchFamily="34" charset="0"/>
                <a:cs typeface="Arial" panose="020B0604020202020204" pitchFamily="34" charset="0"/>
              </a:rPr>
              <a:t>baholash</a:t>
            </a:r>
            <a:r>
              <a:rPr lang="en-US" sz="1600" b="1" dirty="0">
                <a:solidFill>
                  <a:srgbClr val="002060"/>
                </a:solidFill>
                <a:latin typeface="Bahnschrift" panose="020B0502040204020203" pitchFamily="34" charset="0"/>
                <a:cs typeface="Arial" panose="020B0604020202020204" pitchFamily="34" charset="0"/>
              </a:rPr>
              <a:t> KO‘RSATKICHLARI</a:t>
            </a:r>
            <a:endParaRPr lang="ru-RU" sz="1600" dirty="0">
              <a:solidFill>
                <a:srgbClr val="002060"/>
              </a:solidFill>
              <a:latin typeface="Bahnschrift" panose="020B0502040204020203" pitchFamily="34" charset="0"/>
            </a:endParaRPr>
          </a:p>
        </p:txBody>
      </p:sp>
      <p:pic>
        <p:nvPicPr>
          <p:cNvPr id="12" name="Рисунок 11">
            <a:extLst>
              <a:ext uri="{FF2B5EF4-FFF2-40B4-BE49-F238E27FC236}">
                <a16:creationId xmlns:a16="http://schemas.microsoft.com/office/drawing/2014/main" id="{AEA753BD-BCAE-444D-85A2-FCC5059253A6}"/>
              </a:ext>
            </a:extLst>
          </p:cNvPr>
          <p:cNvPicPr>
            <a:picLocks noChangeAspect="1"/>
          </p:cNvPicPr>
          <p:nvPr/>
        </p:nvPicPr>
        <p:blipFill>
          <a:blip r:embed="rId3"/>
          <a:stretch>
            <a:fillRect/>
          </a:stretch>
        </p:blipFill>
        <p:spPr>
          <a:xfrm>
            <a:off x="176806" y="1652363"/>
            <a:ext cx="5743077" cy="3960000"/>
          </a:xfrm>
          <a:prstGeom prst="rect">
            <a:avLst/>
          </a:prstGeom>
        </p:spPr>
      </p:pic>
      <p:pic>
        <p:nvPicPr>
          <p:cNvPr id="14" name="Рисунок 13">
            <a:extLst>
              <a:ext uri="{FF2B5EF4-FFF2-40B4-BE49-F238E27FC236}">
                <a16:creationId xmlns:a16="http://schemas.microsoft.com/office/drawing/2014/main" id="{7D114E54-FA3C-45DC-B316-AD50C9A84CCA}"/>
              </a:ext>
            </a:extLst>
          </p:cNvPr>
          <p:cNvPicPr>
            <a:picLocks noChangeAspect="1"/>
          </p:cNvPicPr>
          <p:nvPr/>
        </p:nvPicPr>
        <p:blipFill rotWithShape="1">
          <a:blip r:embed="rId4"/>
          <a:srcRect t="-1" b="1920"/>
          <a:stretch/>
        </p:blipFill>
        <p:spPr>
          <a:xfrm>
            <a:off x="6280800" y="1652364"/>
            <a:ext cx="5766376" cy="3960000"/>
          </a:xfrm>
          <a:prstGeom prst="rect">
            <a:avLst/>
          </a:prstGeom>
        </p:spPr>
      </p:pic>
      <p:sp>
        <p:nvSpPr>
          <p:cNvPr id="15" name="Заголовок 1">
            <a:extLst>
              <a:ext uri="{FF2B5EF4-FFF2-40B4-BE49-F238E27FC236}">
                <a16:creationId xmlns:a16="http://schemas.microsoft.com/office/drawing/2014/main" id="{D6806954-DC31-492F-808B-2C7CAA5F0633}"/>
              </a:ext>
            </a:extLst>
          </p:cNvPr>
          <p:cNvSpPr txBox="1">
            <a:spLocks/>
          </p:cNvSpPr>
          <p:nvPr/>
        </p:nvSpPr>
        <p:spPr>
          <a:xfrm>
            <a:off x="185477" y="868042"/>
            <a:ext cx="11661257" cy="875800"/>
          </a:xfrm>
          <a:prstGeom prst="rect">
            <a:avLst/>
          </a:prstGeom>
        </p:spPr>
        <p:txBody>
          <a:bodyPr vert="horz" lIns="91440" tIns="45720" rIns="91440" bIns="45720" rtlCol="0" anchor="ctr">
            <a:noAutofit/>
          </a:bodyPr>
          <a:lstStyle>
            <a:lvl1pPr algn="r" defTabSz="914326" rtl="0" eaLnBrk="1" latinLnBrk="0" hangingPunct="1">
              <a:lnSpc>
                <a:spcPct val="90000"/>
              </a:lnSpc>
              <a:spcBef>
                <a:spcPct val="0"/>
              </a:spcBef>
              <a:buNone/>
              <a:defRPr sz="1524" kern="1200">
                <a:solidFill>
                  <a:srgbClr val="0070C0"/>
                </a:solidFill>
                <a:latin typeface="Montserrat SemiBold" panose="00000700000000000000" pitchFamily="2" charset="-52"/>
                <a:ea typeface="+mj-ea"/>
                <a:cs typeface="+mj-cs"/>
              </a:defRPr>
            </a:lvl1pPr>
          </a:lstStyle>
          <a:p>
            <a:pPr algn="ct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O‘zbekiston</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Respublikasi</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Prezidentining</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“Ijro.gov.uz”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ijro</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intizomi</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idoralararo</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yagona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elektron</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tizimi</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samarali</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faoliyat</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ko‘rsatishini</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ta’minlashga</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qaratilgan</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qo‘shimcha</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chora-tadbirlar</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to‘g‘risida</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2021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yil</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31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maydagi</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PQ-5132-son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qarori</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bilan</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tasdiqlangan</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Vaqtinchalik</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nizomining</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4-4a-ilovalariga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asosan</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ishlab</a:t>
            </a:r>
            <a:r>
              <a:rPr lang="en-US"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 </a:t>
            </a:r>
            <a:r>
              <a:rPr lang="en-US" sz="1400" dirty="0" err="1">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rPr>
              <a:t>chiqilgan</a:t>
            </a:r>
            <a:endParaRPr lang="ru-RU" sz="1400" dirty="0">
              <a:solidFill>
                <a:schemeClr val="tx1">
                  <a:lumMod val="95000"/>
                  <a:lumOff val="5000"/>
                </a:schemeClr>
              </a:solidFill>
              <a:latin typeface="Bahnschrift" panose="020B0502040204020203" pitchFamily="34" charset="0"/>
              <a:ea typeface="Tahoma" panose="020B0604030504040204" pitchFamily="34" charset="0"/>
              <a:cs typeface="Arial" panose="020B0604020202020204" pitchFamily="34" charset="0"/>
            </a:endParaRPr>
          </a:p>
        </p:txBody>
      </p:sp>
      <p:cxnSp>
        <p:nvCxnSpPr>
          <p:cNvPr id="4" name="Прямая соединительная линия 3">
            <a:extLst>
              <a:ext uri="{FF2B5EF4-FFF2-40B4-BE49-F238E27FC236}">
                <a16:creationId xmlns:a16="http://schemas.microsoft.com/office/drawing/2014/main" id="{C946DFF8-833B-42FC-9C81-DBCC6F57B2A9}"/>
              </a:ext>
            </a:extLst>
          </p:cNvPr>
          <p:cNvCxnSpPr>
            <a:cxnSpLocks/>
          </p:cNvCxnSpPr>
          <p:nvPr/>
        </p:nvCxnSpPr>
        <p:spPr>
          <a:xfrm>
            <a:off x="6096000" y="1743842"/>
            <a:ext cx="0" cy="46440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00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a:extLst>
              <a:ext uri="{FF2B5EF4-FFF2-40B4-BE49-F238E27FC236}">
                <a16:creationId xmlns:a16="http://schemas.microsoft.com/office/drawing/2014/main" id="{02EC2DCC-9B57-4A86-9520-5A5E31BD319D}"/>
              </a:ext>
            </a:extLst>
          </p:cNvPr>
          <p:cNvGraphicFramePr>
            <a:graphicFrameLocks noGrp="1"/>
          </p:cNvGraphicFramePr>
          <p:nvPr>
            <p:extLst>
              <p:ext uri="{D42A27DB-BD31-4B8C-83A1-F6EECF244321}">
                <p14:modId xmlns:p14="http://schemas.microsoft.com/office/powerpoint/2010/main" val="3558301175"/>
              </p:ext>
            </p:extLst>
          </p:nvPr>
        </p:nvGraphicFramePr>
        <p:xfrm>
          <a:off x="0" y="2903975"/>
          <a:ext cx="12191999" cy="3954025"/>
        </p:xfrm>
        <a:graphic>
          <a:graphicData uri="http://schemas.openxmlformats.org/drawingml/2006/table">
            <a:tbl>
              <a:tblPr>
                <a:tableStyleId>{5C22544A-7EE6-4342-B048-85BDC9FD1C3A}</a:tableStyleId>
              </a:tblPr>
              <a:tblGrid>
                <a:gridCol w="4876799">
                  <a:extLst>
                    <a:ext uri="{9D8B030D-6E8A-4147-A177-3AD203B41FA5}">
                      <a16:colId xmlns:a16="http://schemas.microsoft.com/office/drawing/2014/main" val="3827671545"/>
                    </a:ext>
                  </a:extLst>
                </a:gridCol>
                <a:gridCol w="2438400">
                  <a:extLst>
                    <a:ext uri="{9D8B030D-6E8A-4147-A177-3AD203B41FA5}">
                      <a16:colId xmlns:a16="http://schemas.microsoft.com/office/drawing/2014/main" val="2323298909"/>
                    </a:ext>
                  </a:extLst>
                </a:gridCol>
                <a:gridCol w="2438400">
                  <a:extLst>
                    <a:ext uri="{9D8B030D-6E8A-4147-A177-3AD203B41FA5}">
                      <a16:colId xmlns:a16="http://schemas.microsoft.com/office/drawing/2014/main" val="3951116180"/>
                    </a:ext>
                  </a:extLst>
                </a:gridCol>
                <a:gridCol w="2438400">
                  <a:extLst>
                    <a:ext uri="{9D8B030D-6E8A-4147-A177-3AD203B41FA5}">
                      <a16:colId xmlns:a16="http://schemas.microsoft.com/office/drawing/2014/main" val="3740550263"/>
                    </a:ext>
                  </a:extLst>
                </a:gridCol>
              </a:tblGrid>
              <a:tr h="1198933">
                <a:tc>
                  <a:txBody>
                    <a:bodyPr/>
                    <a:lstStyle/>
                    <a:p>
                      <a:pPr algn="ctr" fontAlgn="ctr"/>
                      <a:r>
                        <a:rPr lang="ru-RU" sz="2000" b="1" u="none" strike="noStrike" dirty="0">
                          <a:effectLst/>
                          <a:latin typeface="Times New Roman" panose="02020603050405020304" pitchFamily="18" charset="0"/>
                          <a:cs typeface="Times New Roman" panose="02020603050405020304" pitchFamily="18" charset="0"/>
                        </a:rPr>
                        <a:t> </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BALL</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Respublika </a:t>
                      </a:r>
                      <a:r>
                        <a:rPr lang="en-US" sz="1800" b="1" u="none" strike="noStrike" dirty="0" err="1">
                          <a:effectLst/>
                          <a:latin typeface="Times New Roman" panose="02020603050405020304" pitchFamily="18" charset="0"/>
                          <a:cs typeface="Times New Roman" panose="02020603050405020304" pitchFamily="18" charset="0"/>
                        </a:rPr>
                        <a:t>OTMlari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o’rtasida</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o'rni</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TIbbiyot</a:t>
                      </a:r>
                      <a:r>
                        <a:rPr lang="en-US" sz="1800" b="1" u="none" strike="noStrike" dirty="0">
                          <a:effectLst/>
                          <a:latin typeface="Times New Roman" panose="02020603050405020304" pitchFamily="18" charset="0"/>
                          <a:cs typeface="Times New Roman" panose="02020603050405020304" pitchFamily="18" charset="0"/>
                        </a:rPr>
                        <a:t> OTM </a:t>
                      </a:r>
                      <a:r>
                        <a:rPr lang="en-US" sz="1800" b="1" u="none" strike="noStrike" dirty="0" err="1">
                          <a:effectLst/>
                          <a:latin typeface="Times New Roman" panose="02020603050405020304" pitchFamily="18" charset="0"/>
                          <a:cs typeface="Times New Roman" panose="02020603050405020304" pitchFamily="18" charset="0"/>
                        </a:rPr>
                        <a:t>o’rtasidagi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o’rni</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25272280"/>
                  </a:ext>
                </a:extLst>
              </a:tr>
              <a:tr h="918364">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2024-YIL YAKUNI</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u="none" strike="noStrike" dirty="0">
                          <a:solidFill>
                            <a:srgbClr val="FFC000"/>
                          </a:solidFill>
                          <a:effectLst/>
                          <a:latin typeface="Times New Roman" panose="02020603050405020304" pitchFamily="18" charset="0"/>
                          <a:cs typeface="Times New Roman" panose="02020603050405020304" pitchFamily="18" charset="0"/>
                        </a:rPr>
                        <a:t>87</a:t>
                      </a:r>
                      <a:endParaRPr lang="ru-RU" sz="20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u="none" strike="noStrike" dirty="0">
                          <a:solidFill>
                            <a:srgbClr val="FFC000"/>
                          </a:solidFill>
                          <a:effectLst/>
                          <a:latin typeface="Times New Roman" panose="02020603050405020304" pitchFamily="18" charset="0"/>
                          <a:cs typeface="Times New Roman" panose="02020603050405020304" pitchFamily="18" charset="0"/>
                        </a:rPr>
                        <a:t>91</a:t>
                      </a:r>
                      <a:endParaRPr lang="ru-RU" sz="20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u="none" strike="noStrike" dirty="0">
                          <a:solidFill>
                            <a:srgbClr val="FFC000"/>
                          </a:solidFill>
                          <a:effectLst/>
                          <a:latin typeface="Times New Roman" panose="02020603050405020304" pitchFamily="18" charset="0"/>
                          <a:cs typeface="Times New Roman" panose="02020603050405020304" pitchFamily="18" charset="0"/>
                        </a:rPr>
                        <a:t>7</a:t>
                      </a:r>
                      <a:endParaRPr lang="ru-RU" sz="20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91190757"/>
                  </a:ext>
                </a:extLst>
              </a:tr>
              <a:tr h="918364">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2025-YIL YARIM YILLIK</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u="none" strike="noStrike" dirty="0">
                          <a:solidFill>
                            <a:srgbClr val="00B050"/>
                          </a:solidFill>
                          <a:effectLst/>
                          <a:latin typeface="Times New Roman" panose="02020603050405020304" pitchFamily="18" charset="0"/>
                          <a:cs typeface="Times New Roman" panose="02020603050405020304" pitchFamily="18" charset="0"/>
                        </a:rPr>
                        <a:t>96</a:t>
                      </a:r>
                      <a:endParaRPr lang="ru-RU" sz="20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u="none" strike="noStrike" dirty="0">
                          <a:solidFill>
                            <a:srgbClr val="00B050"/>
                          </a:solidFill>
                          <a:effectLst/>
                          <a:latin typeface="Times New Roman" panose="02020603050405020304" pitchFamily="18" charset="0"/>
                          <a:cs typeface="Times New Roman" panose="02020603050405020304" pitchFamily="18" charset="0"/>
                        </a:rPr>
                        <a:t>38</a:t>
                      </a:r>
                      <a:endParaRPr lang="ru-RU" sz="20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u="none" strike="noStrike" dirty="0">
                          <a:solidFill>
                            <a:srgbClr val="00B050"/>
                          </a:solidFill>
                          <a:effectLst/>
                          <a:latin typeface="Times New Roman" panose="02020603050405020304" pitchFamily="18" charset="0"/>
                          <a:cs typeface="Times New Roman" panose="02020603050405020304" pitchFamily="18" charset="0"/>
                        </a:rPr>
                        <a:t>2</a:t>
                      </a:r>
                      <a:endParaRPr lang="ru-RU" sz="20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902787957"/>
                  </a:ext>
                </a:extLst>
              </a:tr>
              <a:tr h="918364">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2025-YIL YIL YAKUNI</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u="none" strike="noStrike" dirty="0">
                          <a:solidFill>
                            <a:srgbClr val="92D050"/>
                          </a:solidFill>
                          <a:effectLst/>
                          <a:latin typeface="Times New Roman" panose="02020603050405020304" pitchFamily="18" charset="0"/>
                          <a:cs typeface="Times New Roman" panose="02020603050405020304" pitchFamily="18" charset="0"/>
                        </a:rPr>
                        <a:t>97</a:t>
                      </a:r>
                      <a:endParaRPr lang="ru-RU" sz="2000" b="1" i="0" u="none" strike="noStrike" dirty="0">
                        <a:solidFill>
                          <a:srgbClr val="92D05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u="none" strike="noStrike" dirty="0">
                          <a:solidFill>
                            <a:srgbClr val="92D050"/>
                          </a:solidFill>
                          <a:effectLst/>
                          <a:latin typeface="Times New Roman" panose="02020603050405020304" pitchFamily="18" charset="0"/>
                          <a:cs typeface="Times New Roman" panose="02020603050405020304" pitchFamily="18" charset="0"/>
                        </a:rPr>
                        <a:t>44</a:t>
                      </a:r>
                      <a:endParaRPr lang="ru-RU" sz="2000" b="1" i="0" u="none" strike="noStrike" dirty="0">
                        <a:solidFill>
                          <a:srgbClr val="92D05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dirty="0">
                          <a:solidFill>
                            <a:srgbClr val="92D050"/>
                          </a:solidFill>
                          <a:effectLst/>
                          <a:latin typeface="Times New Roman" panose="02020603050405020304" pitchFamily="18" charset="0"/>
                          <a:cs typeface="Times New Roman" panose="02020603050405020304" pitchFamily="18" charset="0"/>
                        </a:rPr>
                        <a:t>2</a:t>
                      </a:r>
                      <a:endParaRPr lang="ru-RU" sz="2000" b="1" i="0" u="none" strike="noStrike" dirty="0">
                        <a:solidFill>
                          <a:srgbClr val="92D05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679891296"/>
                  </a:ext>
                </a:extLst>
              </a:tr>
            </a:tbl>
          </a:graphicData>
        </a:graphic>
      </p:graphicFrame>
      <p:sp>
        <p:nvSpPr>
          <p:cNvPr id="8" name="TextBox 7">
            <a:extLst>
              <a:ext uri="{FF2B5EF4-FFF2-40B4-BE49-F238E27FC236}">
                <a16:creationId xmlns:a16="http://schemas.microsoft.com/office/drawing/2014/main" id="{0777729C-A217-48F3-85C4-B28F6651EB26}"/>
              </a:ext>
            </a:extLst>
          </p:cNvPr>
          <p:cNvSpPr txBox="1"/>
          <p:nvPr/>
        </p:nvSpPr>
        <p:spPr>
          <a:xfrm>
            <a:off x="5104563" y="572756"/>
            <a:ext cx="60290" cy="369332"/>
          </a:xfrm>
          <a:prstGeom prst="rect">
            <a:avLst/>
          </a:prstGeom>
          <a:noFill/>
        </p:spPr>
        <p:txBody>
          <a:bodyPr wrap="square" rtlCol="0">
            <a:spAutoFit/>
          </a:bodyPr>
          <a:lstStyle/>
          <a:p>
            <a:endParaRPr lang="ru-RU" dirty="0"/>
          </a:p>
        </p:txBody>
      </p:sp>
      <p:sp>
        <p:nvSpPr>
          <p:cNvPr id="9" name="TextBox 8">
            <a:extLst>
              <a:ext uri="{FF2B5EF4-FFF2-40B4-BE49-F238E27FC236}">
                <a16:creationId xmlns:a16="http://schemas.microsoft.com/office/drawing/2014/main" id="{B1427BC4-AFEA-4AF6-A3A2-1249DF4CE91F}"/>
              </a:ext>
            </a:extLst>
          </p:cNvPr>
          <p:cNvSpPr txBox="1"/>
          <p:nvPr/>
        </p:nvSpPr>
        <p:spPr>
          <a:xfrm>
            <a:off x="0" y="1149648"/>
            <a:ext cx="11930743" cy="1754326"/>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O</a:t>
            </a:r>
            <a:r>
              <a:rPr lang="en-US" dirty="0" err="1">
                <a:latin typeface="Times New Roman" panose="02020603050405020304" pitchFamily="18" charset="0"/>
                <a:cs typeface="Times New Roman" panose="02020603050405020304" pitchFamily="18" charset="0"/>
              </a:rPr>
              <a:t>liy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ta’Iim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tashkilotlarining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vazirlik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hujjatlari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topshiriqlari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ijrosini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ta’minlash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borasidagi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faoliyati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ta’Iim</a:t>
            </a:r>
            <a:r>
              <a:rPr lang="en-US" dirty="0">
                <a:latin typeface="Times New Roman" panose="02020603050405020304" pitchFamily="18" charset="0"/>
                <a:cs typeface="Times New Roman" panose="02020603050405020304" pitchFamily="18" charset="0"/>
              </a:rPr>
              <a:t>, fan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innovatsiyalar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vazirligining</a:t>
            </a:r>
            <a:r>
              <a:rPr lang="en-US" dirty="0">
                <a:latin typeface="Times New Roman" panose="02020603050405020304" pitchFamily="18" charset="0"/>
                <a:cs typeface="Times New Roman" panose="02020603050405020304" pitchFamily="18" charset="0"/>
              </a:rPr>
              <a:t> 2024-2025-yil 15-yanvardagi “</a:t>
            </a:r>
            <a:r>
              <a:rPr lang="en-US" dirty="0" err="1">
                <a:latin typeface="Times New Roman" panose="02020603050405020304" pitchFamily="18" charset="0"/>
                <a:cs typeface="Times New Roman" panose="02020603050405020304" pitchFamily="18" charset="0"/>
              </a:rPr>
              <a:t>O‘zbekiston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Respublikasi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ta’Iim</a:t>
            </a:r>
            <a:r>
              <a:rPr lang="en-US" dirty="0">
                <a:latin typeface="Times New Roman" panose="02020603050405020304" pitchFamily="18" charset="0"/>
                <a:cs typeface="Times New Roman" panose="02020603050405020304" pitchFamily="18" charset="0"/>
              </a:rPr>
              <a:t>, fan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innovatsiyalar</a:t>
            </a:r>
            <a:endParaRPr lang="ru-RU"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vazirligida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yuritish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ichki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hujjatlar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ishlash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bo‘yicha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yo‘riqnomani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tasdiqlash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to‘g‘risida”gi</a:t>
            </a:r>
            <a:r>
              <a:rPr lang="en-US" dirty="0">
                <a:latin typeface="Times New Roman" panose="02020603050405020304" pitchFamily="18" charset="0"/>
                <a:cs typeface="Times New Roman" panose="02020603050405020304" pitchFamily="18" charset="0"/>
              </a:rPr>
              <a:t> 11-sonli </a:t>
            </a:r>
            <a:r>
              <a:rPr lang="en-US" dirty="0" err="1">
                <a:latin typeface="Times New Roman" panose="02020603050405020304" pitchFamily="18" charset="0"/>
                <a:cs typeface="Times New Roman" panose="02020603050405020304" pitchFamily="18" charset="0"/>
              </a:rPr>
              <a:t>buyrug‘ida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belgilangan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baholash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ko‘rsatkichlariga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muvofiq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tahlil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qilin</a:t>
            </a:r>
            <a:r>
              <a:rPr lang="ru-RU"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di.</a:t>
            </a:r>
            <a:endParaRPr lang="ru-RU"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Ushbu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tahlil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natijalariga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hisobot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davrida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tashkilotlarining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hujjatlar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ijrosini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ta’minlash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borasidagi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ko‘rsatkichlari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bo‘yicha</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Abu</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Ali</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ibn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Sino</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nomidagi</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Buxoro</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davlat</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tibbiyot</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instituti</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reyting</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natijalari</a:t>
            </a:r>
            <a:endParaRPr lang="ru-RU" b="1" dirty="0">
              <a:latin typeface="Times New Roman" panose="02020603050405020304" pitchFamily="18" charset="0"/>
              <a:cs typeface="Times New Roman" panose="02020603050405020304" pitchFamily="18" charset="0"/>
            </a:endParaRPr>
          </a:p>
        </p:txBody>
      </p:sp>
      <p:sp>
        <p:nvSpPr>
          <p:cNvPr id="10" name="Прямоугольник: скругленные противолежащие углы 9">
            <a:extLst>
              <a:ext uri="{FF2B5EF4-FFF2-40B4-BE49-F238E27FC236}">
                <a16:creationId xmlns:a16="http://schemas.microsoft.com/office/drawing/2014/main" id="{76AE7E27-B2CC-4143-9BF8-642D552EC63B}"/>
              </a:ext>
            </a:extLst>
          </p:cNvPr>
          <p:cNvSpPr/>
          <p:nvPr/>
        </p:nvSpPr>
        <p:spPr>
          <a:xfrm>
            <a:off x="399941" y="91786"/>
            <a:ext cx="11335893" cy="1034757"/>
          </a:xfrm>
          <a:prstGeom prst="round2DiagRect">
            <a:avLst/>
          </a:prstGeom>
          <a:solidFill>
            <a:schemeClr val="accent5">
              <a:lumMod val="60000"/>
              <a:lumOff val="40000"/>
            </a:schemeClr>
          </a:solidFill>
          <a:ln>
            <a:solidFill>
              <a:schemeClr val="accent1">
                <a:lumMod val="50000"/>
              </a:schemeClr>
            </a:solidFill>
          </a:ln>
          <a:scene3d>
            <a:camera prst="orthographicFront"/>
            <a:lightRig rig="threePt" dir="t"/>
          </a:scene3d>
          <a:sp3d extrusionH="76200" contourW="12700">
            <a:bevelB w="139700" prst="cross"/>
            <a:extrusionClr>
              <a:schemeClr val="accent5">
                <a:lumMod val="50000"/>
              </a:schemeClr>
            </a:extrusionClr>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Davlat</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oliy</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ta’lim</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tashkilotlari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tomonidan</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2024-2025-yil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davomida</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vazirlik</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hujjatlari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topshiriqlari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ijrosini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ta’minlash</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borasidagi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faoliyatini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baholash</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KO‘RSATKICHLARI</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455749"/>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956729-CBF7-4D74-B296-863BF853E95B}"/>
              </a:ext>
            </a:extLst>
          </p:cNvPr>
          <p:cNvSpPr>
            <a:spLocks noGrp="1"/>
          </p:cNvSpPr>
          <p:nvPr>
            <p:ph type="title"/>
          </p:nvPr>
        </p:nvSpPr>
        <p:spPr>
          <a:xfrm>
            <a:off x="0" y="1"/>
            <a:ext cx="11353800" cy="6681216"/>
          </a:xfrm>
        </p:spPr>
        <p:txBody>
          <a:bodyPr>
            <a:normAutofit fontScale="90000"/>
          </a:bodyPr>
          <a:lstStyle/>
          <a:p>
            <a:br>
              <a:rPr dirty="0" lang="en-US"/>
            </a:br>
            <a:br>
              <a:rPr dirty="0" lang="en-US"/>
            </a:br>
            <a:br>
              <a:rPr dirty="0" lang="en-US"/>
            </a:br>
            <a:r>
              <a:rPr b="1" dirty="0" lang="en-US" sz="3100">
                <a:solidFill>
                  <a:srgbClr val="0070C0"/>
                </a:solidFill>
                <a:latin charset="0" panose="02020603050405020304" pitchFamily="18" typeface="Times New Roman"/>
                <a:cs charset="0" panose="02020603050405020304" pitchFamily="18" typeface="Times New Roman"/>
              </a:rPr>
              <a:t>2024 y.</a:t>
            </a: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r>
              <a:rPr b="1" dirty="0" lang="en-US" sz="3100">
                <a:solidFill>
                  <a:srgbClr val="0070C0"/>
                </a:solidFill>
                <a:latin charset="0" panose="02020603050405020304" pitchFamily="18" typeface="Times New Roman"/>
                <a:cs charset="0" panose="02020603050405020304" pitchFamily="18" typeface="Times New Roman"/>
              </a:rPr>
              <a:t>2025</a:t>
            </a:r>
            <a:br>
              <a:rPr b="1" dirty="0" lang="en-US" sz="3100">
                <a:solidFill>
                  <a:srgbClr val="0070C0"/>
                </a:solidFill>
                <a:latin charset="0" panose="02020603050405020304" pitchFamily="18" typeface="Times New Roman"/>
                <a:cs charset="0" panose="02020603050405020304" pitchFamily="18" typeface="Times New Roman"/>
              </a:rPr>
            </a:br>
            <a:r>
              <a:rPr b="1" dirty="0" err="1" lang="en-US" sz="3100">
                <a:solidFill>
                  <a:srgbClr val="0070C0"/>
                </a:solidFill>
                <a:latin charset="0" panose="02020603050405020304" pitchFamily="18" typeface="Times New Roman"/>
                <a:cs charset="0" panose="02020603050405020304" pitchFamily="18" typeface="Times New Roman"/>
              </a:rPr>
              <a:t>iyun</a:t>
            </a: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r>
              <a:rPr b="1" dirty="0" lang="en-US" sz="3100">
                <a:solidFill>
                  <a:srgbClr val="0070C0"/>
                </a:solidFill>
                <a:latin charset="0" panose="02020603050405020304" pitchFamily="18" typeface="Times New Roman"/>
                <a:cs charset="0" panose="02020603050405020304" pitchFamily="18" typeface="Times New Roman"/>
              </a:rPr>
              <a:t>2025 y.</a:t>
            </a: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br>
              <a:rPr b="1" dirty="0" lang="en-US" sz="3100">
                <a:solidFill>
                  <a:srgbClr val="0070C0"/>
                </a:solidFill>
                <a:latin charset="0" panose="02020603050405020304" pitchFamily="18" typeface="Times New Roman"/>
                <a:cs charset="0" panose="02020603050405020304" pitchFamily="18" typeface="Times New Roman"/>
              </a:rPr>
            </a:br>
            <a:endParaRPr b="1" dirty="0" lang="ru-RU">
              <a:solidFill>
                <a:srgbClr val="0070C0"/>
              </a:solidFill>
              <a:latin charset="0" panose="02020603050405020304" pitchFamily="18" typeface="Times New Roman"/>
              <a:cs charset="0" panose="02020603050405020304" pitchFamily="18" typeface="Times New Roman"/>
            </a:endParaRPr>
          </a:p>
        </p:txBody>
      </p:sp>
      <p:pic>
        <p:nvPicPr>
          <p:cNvPr id="8" name="Рисунок 7">
            <a:extLst>
              <a:ext uri="{FF2B5EF4-FFF2-40B4-BE49-F238E27FC236}">
                <a16:creationId xmlns:a16="http://schemas.microsoft.com/office/drawing/2014/main" id="{219FFED6-AD48-4A7D-BD9F-EE8A217D53F0}"/>
              </a:ext>
            </a:extLst>
          </p:cNvPr>
          <p:cNvPicPr>
            <a:picLocks noChangeAspect="1"/>
          </p:cNvPicPr>
          <p:nvPr/>
        </p:nvPicPr>
        <p:blipFill rotWithShape="1">
          <a:blip r:embed="rId2">
            <a:extLst>
              <a:ext uri="{28A0092B-C50C-407E-A947-70E740481C1C}">
                <a14:useLocalDpi xmlns:a14="http://schemas.microsoft.com/office/drawing/2010/main" val="0"/>
              </a:ext>
            </a:extLst>
          </a:blip>
          <a:srcRect l="40"/>
          <a:stretch/>
        </p:blipFill>
        <p:spPr>
          <a:xfrm>
            <a:off x="1180408" y="1837564"/>
            <a:ext cx="11011592" cy="2436495"/>
          </a:xfrm>
          <a:prstGeom prst="rect">
            <a:avLst/>
          </a:prstGeom>
        </p:spPr>
      </p:pic>
      <p:pic>
        <p:nvPicPr>
          <p:cNvPr id="11" name="Объект 10">
            <a:extLst>
              <a:ext uri="{FF2B5EF4-FFF2-40B4-BE49-F238E27FC236}">
                <a16:creationId xmlns:a16="http://schemas.microsoft.com/office/drawing/2014/main" id="{8389285E-C30C-4CC8-95E0-961C3308ACF6}"/>
              </a:ext>
            </a:extLst>
          </p:cNvPr>
          <p:cNvPicPr>
            <a:picLocks noChangeAspect="1" noGrp="1"/>
          </p:cNvPicPr>
          <p:nvPr>
            <p:ph idx="1"/>
          </p:nvPr>
        </p:nvPicPr>
        <p:blipFill rotWithShape="1">
          <a:blip r:embed="rId3"/>
          <a:srcRect b="374" l="35" r="85" t="57"/>
          <a:stretch/>
        </p:blipFill>
        <p:spPr>
          <a:xfrm>
            <a:off x="1180407" y="0"/>
            <a:ext cx="11011593" cy="1785019"/>
          </a:xfrm>
          <a:prstGeom prst="rect">
            <a:avLst/>
          </a:prstGeom>
        </p:spPr>
      </p:pic>
      <p:pic>
        <p:nvPicPr>
          <p:cNvPr id="12" name="Рисунок 11">
            <a:extLst>
              <a:ext uri="{FF2B5EF4-FFF2-40B4-BE49-F238E27FC236}">
                <a16:creationId xmlns:a16="http://schemas.microsoft.com/office/drawing/2014/main" id="{DBCAA214-5B60-45DE-931B-7B378983FE43}"/>
              </a:ext>
            </a:extLst>
          </p:cNvPr>
          <p:cNvPicPr>
            <a:picLocks noChangeAspect="1"/>
          </p:cNvPicPr>
          <p:nvPr/>
        </p:nvPicPr>
        <p:blipFill rotWithShape="1">
          <a:blip r:embed="rId4"/>
          <a:srcRect b="237" l="29" r="94" t="117"/>
          <a:stretch/>
        </p:blipFill>
        <p:spPr>
          <a:xfrm>
            <a:off x="1180406" y="4326604"/>
            <a:ext cx="11011593" cy="2436495"/>
          </a:xfrm>
          <a:prstGeom prst="rect">
            <a:avLst/>
          </a:prstGeom>
        </p:spPr>
      </p:pic>
    </p:spTree>
    <p:extLst>
      <p:ext uri="{BB962C8B-B14F-4D97-AF65-F5344CB8AC3E}">
        <p14:creationId xmlns:p14="http://schemas.microsoft.com/office/powerpoint/2010/main" val="417045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5C7F7FC7-421A-4174-A381-90807C4E7F1F}"/>
              </a:ext>
            </a:extLst>
          </p:cNvPr>
          <p:cNvGraphicFramePr>
            <a:graphicFrameLocks noGrp="1"/>
          </p:cNvGraphicFramePr>
          <p:nvPr>
            <p:extLst>
              <p:ext uri="{D42A27DB-BD31-4B8C-83A1-F6EECF244321}">
                <p14:modId xmlns:p14="http://schemas.microsoft.com/office/powerpoint/2010/main" val="3539383804"/>
              </p:ext>
            </p:extLst>
          </p:nvPr>
        </p:nvGraphicFramePr>
        <p:xfrm>
          <a:off x="0" y="0"/>
          <a:ext cx="12191998" cy="7058702"/>
        </p:xfrm>
        <a:graphic>
          <a:graphicData uri="http://schemas.openxmlformats.org/drawingml/2006/table">
            <a:tbl>
              <a:tblPr>
                <a:tableStyleId>{5C22544A-7EE6-4342-B048-85BDC9FD1C3A}</a:tableStyleId>
              </a:tblPr>
              <a:tblGrid>
                <a:gridCol w="879362">
                  <a:extLst>
                    <a:ext uri="{9D8B030D-6E8A-4147-A177-3AD203B41FA5}">
                      <a16:colId xmlns:a16="http://schemas.microsoft.com/office/drawing/2014/main" val="1344268921"/>
                    </a:ext>
                  </a:extLst>
                </a:gridCol>
                <a:gridCol w="1886967">
                  <a:extLst>
                    <a:ext uri="{9D8B030D-6E8A-4147-A177-3AD203B41FA5}">
                      <a16:colId xmlns:a16="http://schemas.microsoft.com/office/drawing/2014/main" val="1442483969"/>
                    </a:ext>
                  </a:extLst>
                </a:gridCol>
                <a:gridCol w="1886967">
                  <a:extLst>
                    <a:ext uri="{9D8B030D-6E8A-4147-A177-3AD203B41FA5}">
                      <a16:colId xmlns:a16="http://schemas.microsoft.com/office/drawing/2014/main" val="3183057846"/>
                    </a:ext>
                  </a:extLst>
                </a:gridCol>
                <a:gridCol w="1882384">
                  <a:extLst>
                    <a:ext uri="{9D8B030D-6E8A-4147-A177-3AD203B41FA5}">
                      <a16:colId xmlns:a16="http://schemas.microsoft.com/office/drawing/2014/main" val="1534698977"/>
                    </a:ext>
                  </a:extLst>
                </a:gridCol>
                <a:gridCol w="1886967">
                  <a:extLst>
                    <a:ext uri="{9D8B030D-6E8A-4147-A177-3AD203B41FA5}">
                      <a16:colId xmlns:a16="http://schemas.microsoft.com/office/drawing/2014/main" val="2138601954"/>
                    </a:ext>
                  </a:extLst>
                </a:gridCol>
                <a:gridCol w="1882384">
                  <a:extLst>
                    <a:ext uri="{9D8B030D-6E8A-4147-A177-3AD203B41FA5}">
                      <a16:colId xmlns:a16="http://schemas.microsoft.com/office/drawing/2014/main" val="3722776897"/>
                    </a:ext>
                  </a:extLst>
                </a:gridCol>
                <a:gridCol w="1886967">
                  <a:extLst>
                    <a:ext uri="{9D8B030D-6E8A-4147-A177-3AD203B41FA5}">
                      <a16:colId xmlns:a16="http://schemas.microsoft.com/office/drawing/2014/main" val="1717431235"/>
                    </a:ext>
                  </a:extLst>
                </a:gridCol>
              </a:tblGrid>
              <a:tr h="925058">
                <a:tc gridSpan="7">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O‘ZBEKISTON RESPUBLIKASI HISOB PALATASINING 2025-YIL 15-IYULDAGI 02-867-SONLI XATI HAMDA OLIY TA’LIM, FAN VA INNOVATSIYALAR VAZIRLIGINING 2025-YIL 13-AVGUSTDAGI 01/15-4-416-SONLI TOPSHIRIG‘I IJROSINI TA’MINLASH MAQSADIDA ABU ALI IBN SINO NOMIDAGI BUXORO DAVLAT TIBBIYOT INSTITUTI O'TKAZGAN SAYYOR QABULLAR</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22949565"/>
                  </a:ext>
                </a:extLst>
              </a:tr>
              <a:tr h="511856">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200" b="1" u="none" strike="noStrike" dirty="0">
                          <a:solidFill>
                            <a:srgbClr val="0070C0"/>
                          </a:solidFill>
                          <a:effectLst/>
                          <a:latin typeface="Times New Roman" panose="02020603050405020304" pitchFamily="18" charset="0"/>
                          <a:cs typeface="Times New Roman" panose="02020603050405020304" pitchFamily="18" charset="0"/>
                        </a:rPr>
                        <a:t>2024-YIL</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200" b="1" u="none" strike="noStrike" dirty="0">
                          <a:solidFill>
                            <a:srgbClr val="0070C0"/>
                          </a:solidFill>
                          <a:effectLst/>
                          <a:latin typeface="Times New Roman" panose="02020603050405020304" pitchFamily="18" charset="0"/>
                          <a:cs typeface="Times New Roman" panose="02020603050405020304" pitchFamily="18" charset="0"/>
                        </a:rPr>
                        <a:t>2025-YIL</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200" b="1" u="none" strike="noStrike" dirty="0">
                          <a:solidFill>
                            <a:srgbClr val="0070C0"/>
                          </a:solidFill>
                          <a:effectLst/>
                          <a:latin typeface="Times New Roman" panose="02020603050405020304" pitchFamily="18" charset="0"/>
                          <a:cs typeface="Times New Roman" panose="02020603050405020304" pitchFamily="18" charset="0"/>
                        </a:rPr>
                        <a:t>2026-YIL</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7261959"/>
                  </a:ext>
                </a:extLst>
              </a:tr>
              <a:tr h="235469">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 </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SANA</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MANZIL</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SANA</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MANZIL</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SANA</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MANZIL</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37642"/>
                  </a:ext>
                </a:extLst>
              </a:tr>
              <a:tr h="672768">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1</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z-Cyrl-UZ" sz="1200" b="1" u="none" strike="noStrike" dirty="0">
                          <a:effectLst/>
                          <a:latin typeface="Times New Roman" panose="02020603050405020304" pitchFamily="18" charset="0"/>
                          <a:cs typeface="Times New Roman" panose="02020603050405020304" pitchFamily="18" charset="0"/>
                        </a:rPr>
                        <a:t>27.03.2025</a:t>
                      </a:r>
                      <a:endParaRPr lang="uz-Cyrl-UZ"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err="1">
                          <a:effectLst/>
                          <a:latin typeface="Times New Roman" panose="02020603050405020304" pitchFamily="18" charset="0"/>
                          <a:cs typeface="Times New Roman" panose="02020603050405020304" pitchFamily="18" charset="0"/>
                        </a:rPr>
                        <a:t>Peshko</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tumani</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Quchoq</a:t>
                      </a:r>
                      <a:r>
                        <a:rPr lang="en-US" sz="1200" b="1" u="none" strike="noStrike" dirty="0">
                          <a:effectLst/>
                          <a:latin typeface="Times New Roman" panose="02020603050405020304" pitchFamily="18" charset="0"/>
                          <a:cs typeface="Times New Roman" panose="02020603050405020304" pitchFamily="18" charset="0"/>
                        </a:rPr>
                        <a:t> MFY 33-son </a:t>
                      </a:r>
                      <a:r>
                        <a:rPr lang="en-US" sz="1200" b="1" u="none" strike="noStrike" dirty="0" err="1">
                          <a:effectLst/>
                          <a:latin typeface="Times New Roman" panose="02020603050405020304" pitchFamily="18" charset="0"/>
                          <a:cs typeface="Times New Roman" panose="02020603050405020304" pitchFamily="18" charset="0"/>
                        </a:rPr>
                        <a:t>oilaviy</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poliklinika</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27.03.2025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u="none" strike="noStrike">
                          <a:effectLst/>
                          <a:latin typeface="Times New Roman" panose="02020603050405020304" pitchFamily="18" charset="0"/>
                          <a:cs typeface="Times New Roman" panose="02020603050405020304" pitchFamily="18" charset="0"/>
                        </a:rPr>
                        <a:t>Peshko‘ tumani Quchoq MFY 33-son oilaviy poliklinika</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23.01.2026</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Buxoro davlat tibbiyot instituti Klinikasi </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797082"/>
                  </a:ext>
                </a:extLst>
              </a:tr>
              <a:tr h="984845">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2</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27.06.2024</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err="1">
                          <a:effectLst/>
                          <a:latin typeface="Times New Roman" panose="02020603050405020304" pitchFamily="18" charset="0"/>
                          <a:cs typeface="Times New Roman" panose="02020603050405020304" pitchFamily="18" charset="0"/>
                        </a:rPr>
                        <a:t>Institut</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kichik</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zali</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17.06.2025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u="none" strike="noStrike" dirty="0" err="1">
                          <a:effectLst/>
                          <a:latin typeface="Times New Roman" panose="02020603050405020304" pitchFamily="18" charset="0"/>
                          <a:cs typeface="Times New Roman" panose="02020603050405020304" pitchFamily="18" charset="0"/>
                        </a:rPr>
                        <a:t>G‘ijduvon</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tumani</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Gajdumak</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qishlog‘i</a:t>
                      </a:r>
                      <a:r>
                        <a:rPr lang="en-US" sz="1200" b="1" u="none" strike="noStrike" dirty="0">
                          <a:effectLst/>
                          <a:latin typeface="Times New Roman" panose="02020603050405020304" pitchFamily="18" charset="0"/>
                          <a:cs typeface="Times New Roman" panose="02020603050405020304" pitchFamily="18" charset="0"/>
                        </a:rPr>
                        <a:t> 62-OP</a:t>
                      </a:r>
                      <a:br>
                        <a:rPr lang="en-US" sz="1200" b="1" u="none" strike="noStrike" dirty="0">
                          <a:effectLst/>
                          <a:latin typeface="Times New Roman" panose="02020603050405020304" pitchFamily="18" charset="0"/>
                          <a:cs typeface="Times New Roman" panose="02020603050405020304" pitchFamily="18" charset="0"/>
                        </a:rPr>
                      </a:b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07.02.2026</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u="none" strike="noStrike">
                          <a:effectLst/>
                          <a:latin typeface="Times New Roman" panose="02020603050405020304" pitchFamily="18" charset="0"/>
                          <a:cs typeface="Times New Roman" panose="02020603050405020304" pitchFamily="18" charset="0"/>
                        </a:rPr>
                        <a:t>Shofirkon tuman tibbiy birlashmasiga qarashli “Qal’ai Mir Arab” oilaviy shifokorlik punkti</a:t>
                      </a:r>
                      <a:br>
                        <a:rPr lang="en-US" sz="1200" b="1" u="none" strike="noStrike">
                          <a:effectLst/>
                          <a:latin typeface="Times New Roman" panose="02020603050405020304" pitchFamily="18" charset="0"/>
                          <a:cs typeface="Times New Roman" panose="02020603050405020304" pitchFamily="18" charset="0"/>
                        </a:rPr>
                      </a:b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430149"/>
                  </a:ext>
                </a:extLst>
              </a:tr>
              <a:tr h="672768">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3</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04.10.2024</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Peshku rumani "Quchoq" MFY 3-son oilaviy poliklinikasi</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19.08.2025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u="none" strike="noStrike" dirty="0" err="1">
                          <a:effectLst/>
                          <a:latin typeface="Times New Roman" panose="02020603050405020304" pitchFamily="18" charset="0"/>
                          <a:cs typeface="Times New Roman" panose="02020603050405020304" pitchFamily="18" charset="0"/>
                        </a:rPr>
                        <a:t>Peshko</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tumani</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O‘g‘lon</a:t>
                      </a:r>
                      <a:r>
                        <a:rPr lang="en-US" sz="1200" b="1" u="none" strike="noStrike" dirty="0">
                          <a:effectLst/>
                          <a:latin typeface="Times New Roman" panose="02020603050405020304" pitchFamily="18" charset="0"/>
                          <a:cs typeface="Times New Roman" panose="02020603050405020304" pitchFamily="18" charset="0"/>
                        </a:rPr>
                        <a:t> MFY</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14.03.2026</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u="none" strike="noStrike">
                          <a:effectLst/>
                          <a:latin typeface="Times New Roman" panose="02020603050405020304" pitchFamily="18" charset="0"/>
                          <a:cs typeface="Times New Roman" panose="02020603050405020304" pitchFamily="18" charset="0"/>
                        </a:rPr>
                        <a:t>Kogon tuman “Taraqqiyot” MFY</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611350"/>
                  </a:ext>
                </a:extLst>
              </a:tr>
              <a:tr h="672768">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4</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z-Cyrl-UZ" sz="1200" b="1" u="none" strike="noStrike" dirty="0">
                          <a:effectLst/>
                          <a:latin typeface="Times New Roman" panose="02020603050405020304" pitchFamily="18" charset="0"/>
                          <a:cs typeface="Times New Roman" panose="02020603050405020304" pitchFamily="18" charset="0"/>
                        </a:rPr>
                        <a:t>27.12.2024</a:t>
                      </a:r>
                      <a:endParaRPr lang="uz-Cyrl-UZ"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Peshko` tumani Xurram MFY Chakalon qishlog’i</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12.09.2025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l-PL" sz="1200" b="1" u="none" strike="noStrike" dirty="0">
                          <a:effectLst/>
                          <a:latin typeface="Times New Roman" panose="02020603050405020304" pitchFamily="18" charset="0"/>
                          <a:cs typeface="Times New Roman" panose="02020603050405020304" pitchFamily="18" charset="0"/>
                        </a:rPr>
                        <a:t>Peshko‘ tumani O‘zbek MFY</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105204"/>
                  </a:ext>
                </a:extLst>
              </a:tr>
              <a:tr h="672768">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5</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 </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10.10.2025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Peshko</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tumani</a:t>
                      </a:r>
                      <a:r>
                        <a:rPr lang="en-US" sz="1200" b="1" u="none" strike="noStrike" dirty="0">
                          <a:effectLst/>
                          <a:latin typeface="Times New Roman" panose="02020603050405020304" pitchFamily="18" charset="0"/>
                          <a:cs typeface="Times New Roman" panose="02020603050405020304" pitchFamily="18" charset="0"/>
                        </a:rPr>
                        <a:t> Alisher </a:t>
                      </a:r>
                      <a:r>
                        <a:rPr lang="en-US" sz="1200" b="1" u="none" strike="noStrike" dirty="0" err="1">
                          <a:effectLst/>
                          <a:latin typeface="Times New Roman" panose="02020603050405020304" pitchFamily="18" charset="0"/>
                          <a:cs typeface="Times New Roman" panose="02020603050405020304" pitchFamily="18" charset="0"/>
                        </a:rPr>
                        <a:t>Navoiy</a:t>
                      </a:r>
                      <a:r>
                        <a:rPr lang="en-US" sz="1200" b="1" u="none" strike="noStrike" dirty="0">
                          <a:effectLst/>
                          <a:latin typeface="Times New Roman" panose="02020603050405020304" pitchFamily="18" charset="0"/>
                          <a:cs typeface="Times New Roman" panose="02020603050405020304" pitchFamily="18" charset="0"/>
                        </a:rPr>
                        <a:t> MFY </a:t>
                      </a:r>
                      <a:br>
                        <a:rPr lang="en-US" sz="1200" b="1" u="none" strike="noStrike" dirty="0">
                          <a:effectLst/>
                          <a:latin typeface="Times New Roman" panose="02020603050405020304" pitchFamily="18" charset="0"/>
                          <a:cs typeface="Times New Roman" panose="02020603050405020304" pitchFamily="18" charset="0"/>
                        </a:rPr>
                      </a:b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4304908"/>
                  </a:ext>
                </a:extLst>
              </a:tr>
              <a:tr h="585532">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6</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 </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15.11.2025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i-FI" sz="1200" b="1" u="none" strike="noStrike">
                          <a:effectLst/>
                          <a:latin typeface="Times New Roman" panose="02020603050405020304" pitchFamily="18" charset="0"/>
                          <a:cs typeface="Times New Roman" panose="02020603050405020304" pitchFamily="18" charset="0"/>
                        </a:rPr>
                        <a:t>Olot tumani 1-ko‘p tarmoqli markaziy poliklinikasi</a:t>
                      </a:r>
                      <a:br>
                        <a:rPr lang="fi-FI" sz="1200" b="1" u="none" strike="noStrike">
                          <a:effectLst/>
                          <a:latin typeface="Times New Roman" panose="02020603050405020304" pitchFamily="18" charset="0"/>
                          <a:cs typeface="Times New Roman" panose="02020603050405020304" pitchFamily="18" charset="0"/>
                        </a:rPr>
                      </a:br>
                      <a:endParaRPr lang="fi-FI"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617308"/>
                  </a:ext>
                </a:extLst>
              </a:tr>
              <a:tr h="519379">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7</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b="1" u="none" strike="noStrike" dirty="0">
                          <a:effectLst/>
                          <a:latin typeface="Times New Roman" panose="02020603050405020304" pitchFamily="18" charset="0"/>
                          <a:cs typeface="Times New Roman" panose="02020603050405020304" pitchFamily="18" charset="0"/>
                        </a:rPr>
                        <a:t>13.12.2025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u="none" strike="noStrike" dirty="0" err="1">
                          <a:effectLst/>
                          <a:latin typeface="Times New Roman" panose="02020603050405020304" pitchFamily="18" charset="0"/>
                          <a:cs typeface="Times New Roman" panose="02020603050405020304" pitchFamily="18" charset="0"/>
                        </a:rPr>
                        <a:t>Kogon</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shahar</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oilaviy</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poliklinikasi</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22029"/>
                  </a:ext>
                </a:extLst>
              </a:tr>
              <a:tr h="605491">
                <a:tc>
                  <a:txBody>
                    <a:bodyPr/>
                    <a:lstStyle/>
                    <a:p>
                      <a:pPr algn="ctr" fontAlgn="ctr"/>
                      <a:r>
                        <a:rPr lang="ru-RU" sz="1200" b="1" u="none" strike="noStrike">
                          <a:effectLst/>
                          <a:latin typeface="Times New Roman" panose="02020603050405020304" pitchFamily="18" charset="0"/>
                          <a:cs typeface="Times New Roman" panose="02020603050405020304" pitchFamily="18" charset="0"/>
                        </a:rPr>
                        <a:t> </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JAMI: 4 ta</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JAMI: 7 ta</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 3 ta </a:t>
                      </a:r>
                      <a:r>
                        <a:rPr lang="en-US" sz="1200" b="1" u="none" strike="noStrike" dirty="0" err="1">
                          <a:effectLst/>
                          <a:latin typeface="Times New Roman" panose="02020603050405020304" pitchFamily="18" charset="0"/>
                          <a:cs typeface="Times New Roman" panose="02020603050405020304" pitchFamily="18" charset="0"/>
                        </a:rPr>
                        <a:t>sayyor</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qabul</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o'tqazildi</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Reja</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grafigi</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asosida</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yana</a:t>
                      </a:r>
                      <a:r>
                        <a:rPr lang="en-US" sz="1200" b="1" u="none" strike="noStrike" dirty="0">
                          <a:effectLst/>
                          <a:latin typeface="Times New Roman" panose="02020603050405020304" pitchFamily="18" charset="0"/>
                          <a:cs typeface="Times New Roman" panose="02020603050405020304" pitchFamily="18" charset="0"/>
                        </a:rPr>
                        <a:t> 9 ta </a:t>
                      </a:r>
                      <a:r>
                        <a:rPr lang="en-US" sz="1200" b="1" u="none" strike="noStrike" dirty="0" err="1">
                          <a:effectLst/>
                          <a:latin typeface="Times New Roman" panose="02020603050405020304" pitchFamily="18" charset="0"/>
                          <a:cs typeface="Times New Roman" panose="02020603050405020304" pitchFamily="18" charset="0"/>
                        </a:rPr>
                        <a:t>o'tqaziladi</a:t>
                      </a:r>
                      <a:r>
                        <a:rPr lang="en-US" sz="1200" b="1" u="none" strike="noStrike" dirty="0">
                          <a:effectLst/>
                          <a:latin typeface="Times New Roman" panose="02020603050405020304" pitchFamily="18" charset="0"/>
                          <a:cs typeface="Times New Roman" panose="02020603050405020304" pitchFamily="18" charset="0"/>
                        </a:rPr>
                        <a:t>. JAMI: 12 ta</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46" marR="5046" marT="5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506763959"/>
                  </a:ext>
                </a:extLst>
              </a:tr>
            </a:tbl>
          </a:graphicData>
        </a:graphic>
      </p:graphicFrame>
    </p:spTree>
    <p:extLst>
      <p:ext uri="{BB962C8B-B14F-4D97-AF65-F5344CB8AC3E}">
        <p14:creationId xmlns:p14="http://schemas.microsoft.com/office/powerpoint/2010/main" val="323793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a:extLst>
              <a:ext uri="{FF2B5EF4-FFF2-40B4-BE49-F238E27FC236}">
                <a16:creationId xmlns:a16="http://schemas.microsoft.com/office/drawing/2014/main" id="{555A4A4D-84EC-475C-B94E-EBAF2B609F8A}"/>
              </a:ext>
            </a:extLst>
          </p:cNvPr>
          <p:cNvCxnSpPr/>
          <p:nvPr/>
        </p:nvCxnSpPr>
        <p:spPr>
          <a:xfrm>
            <a:off x="6082137" y="1565907"/>
            <a:ext cx="0" cy="5213753"/>
          </a:xfrm>
          <a:prstGeom prst="line">
            <a:avLst/>
          </a:prstGeom>
        </p:spPr>
        <p:style>
          <a:lnRef idx="1">
            <a:schemeClr val="accent1"/>
          </a:lnRef>
          <a:fillRef idx="0">
            <a:schemeClr val="accent1"/>
          </a:fillRef>
          <a:effectRef idx="0">
            <a:schemeClr val="accent1"/>
          </a:effectRef>
          <a:fontRef idx="minor">
            <a:schemeClr val="tx1"/>
          </a:fontRef>
        </p:style>
      </p:cxnSp>
      <p:sp>
        <p:nvSpPr>
          <p:cNvPr id="18" name="Прямоугольник: скругленные противолежащие углы 17">
            <a:extLst>
              <a:ext uri="{FF2B5EF4-FFF2-40B4-BE49-F238E27FC236}">
                <a16:creationId xmlns:a16="http://schemas.microsoft.com/office/drawing/2014/main" id="{9E2FF26A-8678-44BA-86E6-0735D6F39758}"/>
              </a:ext>
            </a:extLst>
          </p:cNvPr>
          <p:cNvSpPr/>
          <p:nvPr/>
        </p:nvSpPr>
        <p:spPr>
          <a:xfrm>
            <a:off x="409989" y="101834"/>
            <a:ext cx="11335893" cy="1034757"/>
          </a:xfrm>
          <a:prstGeom prst="round2DiagRect">
            <a:avLst/>
          </a:prstGeom>
          <a:solidFill>
            <a:schemeClr val="accent5">
              <a:lumMod val="60000"/>
              <a:lumOff val="40000"/>
            </a:schemeClr>
          </a:solidFill>
          <a:ln>
            <a:solidFill>
              <a:schemeClr val="accent1">
                <a:lumMod val="50000"/>
              </a:schemeClr>
            </a:solidFill>
          </a:ln>
          <a:scene3d>
            <a:camera prst="orthographicFront"/>
            <a:lightRig rig="threePt" dir="t"/>
          </a:scene3d>
          <a:sp3d extrusionH="76200" contourW="12700">
            <a:bevelB w="139700" prst="cross"/>
            <a:extrusionClr>
              <a:schemeClr val="accent5">
                <a:lumMod val="50000"/>
              </a:schemeClr>
            </a:extrusionClr>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 ALI IBN SINO NOMIDAGI BUXORO DAVLAT TIBIYOT INSTITUTI REKTORI TOMONIDAN 2025-YILNING I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II- CHORAKLARIDA O’TKAZILGAN SAYYOR QABULLAR</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7BE84DFD-E375-4E38-9690-32B145BA080B}"/>
              </a:ext>
            </a:extLst>
          </p:cNvPr>
          <p:cNvSpPr/>
          <p:nvPr/>
        </p:nvSpPr>
        <p:spPr>
          <a:xfrm>
            <a:off x="527221" y="1747562"/>
            <a:ext cx="1366080" cy="338554"/>
          </a:xfrm>
          <a:prstGeom prst="rect">
            <a:avLst/>
          </a:prstGeom>
        </p:spPr>
        <p:txBody>
          <a:bodyPr wrap="none">
            <a:spAutoFit/>
          </a:bodyPr>
          <a:lstStyle/>
          <a:p>
            <a:r>
              <a:rPr lang="uz-Cyrl-UZ" sz="1600" b="1" i="1" dirty="0">
                <a:latin typeface="Times New Roman" panose="02020603050405020304" pitchFamily="18" charset="0"/>
                <a:ea typeface="Calibri" panose="020F0502020204030204" pitchFamily="34" charset="0"/>
              </a:rPr>
              <a:t>27.03.2025 yil</a:t>
            </a:r>
            <a:endParaRPr lang="ru-RU" sz="1600" dirty="0"/>
          </a:p>
        </p:txBody>
      </p:sp>
      <p:sp>
        <p:nvSpPr>
          <p:cNvPr id="20" name="Прямоугольник 19">
            <a:extLst>
              <a:ext uri="{FF2B5EF4-FFF2-40B4-BE49-F238E27FC236}">
                <a16:creationId xmlns:a16="http://schemas.microsoft.com/office/drawing/2014/main" id="{EE5FDBA5-812C-4A5C-876C-CD294CF9ACFB}"/>
              </a:ext>
            </a:extLst>
          </p:cNvPr>
          <p:cNvSpPr/>
          <p:nvPr/>
        </p:nvSpPr>
        <p:spPr>
          <a:xfrm>
            <a:off x="3321537" y="1455175"/>
            <a:ext cx="2788327" cy="584775"/>
          </a:xfrm>
          <a:prstGeom prst="rect">
            <a:avLst/>
          </a:prstGeom>
        </p:spPr>
        <p:txBody>
          <a:bodyPr wrap="none">
            <a:spAutoFit/>
          </a:bodyPr>
          <a:lstStyle/>
          <a:p>
            <a:r>
              <a:rPr lang="uz-Cyrl-UZ" sz="1600" b="1" i="1" dirty="0">
                <a:latin typeface="Times New Roman" panose="02020603050405020304" pitchFamily="18" charset="0"/>
                <a:ea typeface="Calibri" panose="020F0502020204030204" pitchFamily="34" charset="0"/>
              </a:rPr>
              <a:t>Peshko‘ tumani Quchoq MFY</a:t>
            </a:r>
            <a:r>
              <a:rPr lang="en-US" sz="1600" b="1" i="1" dirty="0">
                <a:latin typeface="Times New Roman" panose="02020603050405020304" pitchFamily="18" charset="0"/>
                <a:ea typeface="Calibri" panose="020F0502020204030204" pitchFamily="34" charset="0"/>
              </a:rPr>
              <a:t> </a:t>
            </a:r>
          </a:p>
          <a:p>
            <a:pPr algn="ctr"/>
            <a:r>
              <a:rPr lang="uz-Cyrl-UZ" sz="1600" b="1" i="1" dirty="0">
                <a:latin typeface="Times New Roman" panose="02020603050405020304" pitchFamily="18" charset="0"/>
                <a:cs typeface="Times New Roman" panose="02020603050405020304" pitchFamily="18" charset="0"/>
              </a:rPr>
              <a:t>33-son oilaviy poliklinika</a:t>
            </a:r>
            <a:endParaRPr lang="ru-RU" sz="1600" dirty="0">
              <a:latin typeface="Times New Roman" panose="02020603050405020304" pitchFamily="18" charset="0"/>
              <a:cs typeface="Times New Roman" panose="02020603050405020304" pitchFamily="18" charset="0"/>
            </a:endParaRPr>
          </a:p>
        </p:txBody>
      </p:sp>
      <p:sp>
        <p:nvSpPr>
          <p:cNvPr id="21" name="Прямоугольник 20">
            <a:extLst>
              <a:ext uri="{FF2B5EF4-FFF2-40B4-BE49-F238E27FC236}">
                <a16:creationId xmlns:a16="http://schemas.microsoft.com/office/drawing/2014/main" id="{9B12ADEB-E96B-4B0D-B3CD-3A92409DAE64}"/>
              </a:ext>
            </a:extLst>
          </p:cNvPr>
          <p:cNvSpPr/>
          <p:nvPr/>
        </p:nvSpPr>
        <p:spPr>
          <a:xfrm>
            <a:off x="0" y="2086117"/>
            <a:ext cx="5978768" cy="2462213"/>
          </a:xfrm>
          <a:prstGeom prst="rect">
            <a:avLst/>
          </a:prstGeom>
        </p:spPr>
        <p:txBody>
          <a:bodyPr wrap="square">
            <a:spAutoFit/>
          </a:bodyPr>
          <a:lstStyle/>
          <a:p>
            <a:pPr algn="just"/>
            <a:r>
              <a:rPr lang="uz-Cyrl-UZ" sz="1400" dirty="0">
                <a:latin typeface="Times New Roman" panose="02020603050405020304" pitchFamily="18" charset="0"/>
                <a:ea typeface="Calibri" panose="020F0502020204030204" pitchFamily="34" charset="0"/>
                <a:cs typeface="Times New Roman" panose="02020603050405020304" pitchFamily="18" charset="0"/>
              </a:rPr>
              <a:t> 2025 yil 27-mart Peshko' tumani “Quchoq” MFY 33-son oilaviy poliklinikasida </a:t>
            </a:r>
            <a:r>
              <a:rPr lang="uz-Latn-UZ" sz="1400" dirty="0">
                <a:latin typeface="Times New Roman" panose="02020603050405020304" pitchFamily="18" charset="0"/>
                <a:ea typeface="Calibri" panose="020F0502020204030204" pitchFamily="34" charset="0"/>
                <a:cs typeface="Times New Roman" panose="02020603050405020304" pitchFamily="18" charset="0"/>
              </a:rPr>
              <a:t>Buxoro davlat tibbiyot instituti rektori, </a:t>
            </a:r>
            <a:r>
              <a:rPr lang="uz-Cyrl-UZ" sz="1400" dirty="0">
                <a:latin typeface="Times New Roman" panose="02020603050405020304" pitchFamily="18" charset="0"/>
                <a:ea typeface="Calibri" panose="020F0502020204030204" pitchFamily="34" charset="0"/>
                <a:cs typeface="Times New Roman" panose="02020603050405020304" pitchFamily="18" charset="0"/>
              </a:rPr>
              <a:t>Buxoro viloyati Kengashi deputati Shuhrat Jumayevich Teshayevning bepul tibbiy ko‘rik va qishloq aholisi bilan sayyor qabuli bo'lib o'tdi.  Deputat Shuhrat Teshayev ishtirokida sayyor qabulida fuqarolar o‘zlarini qiynayotgan ijtimoiy masalalar, turmush sharoitini yaxshilashga oid taklif va fikr-mulohazalari bilan murojaat qilishdi. Peshko' tumani “Quchoq” MFY 33-son oilaviy poliklinikasidan o`tish yo‘lagi yopilganligi sababli aholidan og‘zaki shikoyat tushdi va bu masalani </a:t>
            </a:r>
            <a:r>
              <a:rPr lang="uz-Latn-UZ" sz="1400" dirty="0">
                <a:latin typeface="Times New Roman" panose="02020603050405020304" pitchFamily="18" charset="0"/>
                <a:ea typeface="Calibri" panose="020F0502020204030204" pitchFamily="34" charset="0"/>
                <a:cs typeface="Times New Roman" panose="02020603050405020304" pitchFamily="18" charset="0"/>
              </a:rPr>
              <a:t>instituti rektori</a:t>
            </a:r>
            <a:r>
              <a:rPr lang="uz-Cyrl-UZ" sz="1400" dirty="0">
                <a:latin typeface="Times New Roman" panose="02020603050405020304" pitchFamily="18" charset="0"/>
                <a:ea typeface="Calibri" panose="020F0502020204030204" pitchFamily="34" charset="0"/>
                <a:cs typeface="Times New Roman" panose="02020603050405020304" pitchFamily="18" charset="0"/>
              </a:rPr>
              <a:t> tegishli mas`ullarga topshiriq berib  shu joyning o‘zida hal etdi. Sayyor qabulda 30 dan ziyod bemorlar ko`rikdan o`tish uchun keldi. Shulardan 3 ta bemorni institut  klinikasiga kelib shifokorlar ko‘rigidan o‘tishga yo‘naltirildi</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8D30747D-9E77-4FF0-89FC-47EE734E8D3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3635" y="4664835"/>
            <a:ext cx="2795749" cy="1921267"/>
          </a:xfrm>
          <a:prstGeom prst="rect">
            <a:avLst/>
          </a:prstGeom>
        </p:spPr>
      </p:pic>
      <p:pic>
        <p:nvPicPr>
          <p:cNvPr id="23" name="Рисунок 22">
            <a:extLst>
              <a:ext uri="{FF2B5EF4-FFF2-40B4-BE49-F238E27FC236}">
                <a16:creationId xmlns:a16="http://schemas.microsoft.com/office/drawing/2014/main" id="{F09266DA-E827-44F0-AED6-67771C9DD26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00716" y="4664835"/>
            <a:ext cx="2795748" cy="1921267"/>
          </a:xfrm>
          <a:prstGeom prst="rect">
            <a:avLst/>
          </a:prstGeom>
        </p:spPr>
      </p:pic>
      <p:sp>
        <p:nvSpPr>
          <p:cNvPr id="24" name="Прямоугольник 23">
            <a:extLst>
              <a:ext uri="{FF2B5EF4-FFF2-40B4-BE49-F238E27FC236}">
                <a16:creationId xmlns:a16="http://schemas.microsoft.com/office/drawing/2014/main" id="{8335132A-500F-4CAD-93D6-F60B6A8AA8E9}"/>
              </a:ext>
            </a:extLst>
          </p:cNvPr>
          <p:cNvSpPr/>
          <p:nvPr/>
        </p:nvSpPr>
        <p:spPr>
          <a:xfrm>
            <a:off x="6358074" y="1812128"/>
            <a:ext cx="1828787" cy="338554"/>
          </a:xfrm>
          <a:prstGeom prst="rect">
            <a:avLst/>
          </a:prstGeom>
        </p:spPr>
        <p:txBody>
          <a:bodyPr wrap="square">
            <a:spAutoFit/>
          </a:bodyPr>
          <a:lstStyle/>
          <a:p>
            <a:r>
              <a:rPr lang="en-US" sz="1600" b="1" i="1" dirty="0">
                <a:latin typeface="Times New Roman" panose="02020603050405020304" pitchFamily="18" charset="0"/>
                <a:ea typeface="Times New Roman" panose="02020603050405020304" pitchFamily="18" charset="0"/>
              </a:rPr>
              <a:t>17.06</a:t>
            </a:r>
            <a:r>
              <a:rPr lang="uz-Cyrl-UZ" sz="1600" b="1" i="1" dirty="0">
                <a:latin typeface="Times New Roman" panose="02020603050405020304" pitchFamily="18" charset="0"/>
                <a:ea typeface="Times New Roman" panose="02020603050405020304" pitchFamily="18" charset="0"/>
              </a:rPr>
              <a:t>.20</a:t>
            </a:r>
            <a:r>
              <a:rPr lang="en-US" sz="1600" b="1" i="1" dirty="0">
                <a:latin typeface="Times New Roman" panose="02020603050405020304" pitchFamily="18" charset="0"/>
                <a:ea typeface="Times New Roman" panose="02020603050405020304" pitchFamily="18" charset="0"/>
              </a:rPr>
              <a:t>25 </a:t>
            </a:r>
            <a:r>
              <a:rPr lang="en-US" sz="1600" b="1" i="1" dirty="0" err="1">
                <a:latin typeface="Times New Roman" panose="02020603050405020304" pitchFamily="18" charset="0"/>
                <a:ea typeface="Times New Roman" panose="02020603050405020304" pitchFamily="18" charset="0"/>
              </a:rPr>
              <a:t>yil</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soat</a:t>
            </a:r>
            <a:endParaRPr lang="ru-RU" sz="1600" dirty="0"/>
          </a:p>
        </p:txBody>
      </p:sp>
      <p:sp>
        <p:nvSpPr>
          <p:cNvPr id="25" name="Прямоугольник 24">
            <a:extLst>
              <a:ext uri="{FF2B5EF4-FFF2-40B4-BE49-F238E27FC236}">
                <a16:creationId xmlns:a16="http://schemas.microsoft.com/office/drawing/2014/main" id="{EBA4C8D6-B80D-433D-9E2E-5498CC3B809E}"/>
              </a:ext>
            </a:extLst>
          </p:cNvPr>
          <p:cNvSpPr/>
          <p:nvPr/>
        </p:nvSpPr>
        <p:spPr>
          <a:xfrm>
            <a:off x="9645558" y="1565907"/>
            <a:ext cx="2495340" cy="584775"/>
          </a:xfrm>
          <a:prstGeom prst="rect">
            <a:avLst/>
          </a:prstGeom>
        </p:spPr>
        <p:txBody>
          <a:bodyPr wrap="square">
            <a:spAutoFit/>
          </a:bodyPr>
          <a:lstStyle/>
          <a:p>
            <a:r>
              <a:rPr lang="uz-Cyrl-UZ" sz="1600" b="1" i="1" dirty="0">
                <a:latin typeface="Times New Roman" panose="02020603050405020304" pitchFamily="18" charset="0"/>
                <a:ea typeface="Times New Roman" panose="02020603050405020304" pitchFamily="18" charset="0"/>
              </a:rPr>
              <a:t>G‘ijduvon tumani </a:t>
            </a:r>
            <a:endParaRPr lang="en-US" sz="1600" b="1" i="1" dirty="0">
              <a:latin typeface="Times New Roman" panose="02020603050405020304" pitchFamily="18" charset="0"/>
              <a:ea typeface="Times New Roman" panose="02020603050405020304" pitchFamily="18" charset="0"/>
            </a:endParaRPr>
          </a:p>
          <a:p>
            <a:pPr algn="ctr"/>
            <a:r>
              <a:rPr lang="uz-Cyrl-UZ" sz="1600" b="1" i="1" dirty="0">
                <a:latin typeface="Times New Roman" panose="02020603050405020304" pitchFamily="18" charset="0"/>
                <a:ea typeface="Times New Roman" panose="02020603050405020304" pitchFamily="18" charset="0"/>
              </a:rPr>
              <a:t>Gajdumak qishlog‘i </a:t>
            </a:r>
            <a:r>
              <a:rPr lang="en-US" sz="1600" b="1" i="1" dirty="0">
                <a:latin typeface="Times New Roman" panose="02020603050405020304" pitchFamily="18" charset="0"/>
                <a:ea typeface="Times New Roman" panose="02020603050405020304" pitchFamily="18" charset="0"/>
              </a:rPr>
              <a:t>62-</a:t>
            </a:r>
            <a:r>
              <a:rPr lang="uz-Cyrl-UZ" sz="1600" b="1" i="1" dirty="0">
                <a:latin typeface="Times New Roman" panose="02020603050405020304" pitchFamily="18" charset="0"/>
                <a:ea typeface="Times New Roman" panose="02020603050405020304" pitchFamily="18" charset="0"/>
              </a:rPr>
              <a:t>OP</a:t>
            </a:r>
            <a:endParaRPr lang="ru-RU" sz="1600" dirty="0"/>
          </a:p>
        </p:txBody>
      </p:sp>
      <p:sp>
        <p:nvSpPr>
          <p:cNvPr id="26" name="Прямоугольник 25">
            <a:extLst>
              <a:ext uri="{FF2B5EF4-FFF2-40B4-BE49-F238E27FC236}">
                <a16:creationId xmlns:a16="http://schemas.microsoft.com/office/drawing/2014/main" id="{AD176C10-585D-4C04-9803-64DE8CC69D90}"/>
              </a:ext>
            </a:extLst>
          </p:cNvPr>
          <p:cNvSpPr/>
          <p:nvPr/>
        </p:nvSpPr>
        <p:spPr>
          <a:xfrm>
            <a:off x="6126891" y="2092758"/>
            <a:ext cx="6065107" cy="2677656"/>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 2025-yulning 17-iyun </a:t>
            </a:r>
            <a:r>
              <a:rPr lang="en-US" sz="1400" dirty="0" err="1">
                <a:latin typeface="Times New Roman" panose="02020603050405020304" pitchFamily="18" charset="0"/>
                <a:cs typeface="Times New Roman" panose="02020603050405020304" pitchFamily="18" charset="0"/>
              </a:rPr>
              <a:t>kuni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Buxoro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davlat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tibbiyot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instituti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rektori</a:t>
            </a:r>
            <a:r>
              <a:rPr lang="en-US" sz="1400" dirty="0">
                <a:latin typeface="Times New Roman" panose="02020603050405020304" pitchFamily="18" charset="0"/>
                <a:cs typeface="Times New Roman" panose="02020603050405020304" pitchFamily="18" charset="0"/>
              </a:rPr>
              <a:t> SH. </a:t>
            </a:r>
            <a:r>
              <a:rPr lang="en-US" sz="1400" dirty="0" err="1">
                <a:latin typeface="Times New Roman" panose="02020603050405020304" pitchFamily="18" charset="0"/>
                <a:cs typeface="Times New Roman" panose="02020603050405020304" pitchFamily="18" charset="0"/>
              </a:rPr>
              <a:t>J.Teshayev</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tomonidan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G‘ijduvon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tumani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Gajdumak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qishlog‘i</a:t>
            </a:r>
            <a:r>
              <a:rPr lang="en-US" sz="1400" dirty="0">
                <a:latin typeface="Times New Roman" panose="02020603050405020304" pitchFamily="18" charset="0"/>
                <a:cs typeface="Times New Roman" panose="02020603050405020304" pitchFamily="18" charset="0"/>
              </a:rPr>
              <a:t> 62-oilaviy </a:t>
            </a:r>
            <a:r>
              <a:rPr lang="en-US" sz="1400" dirty="0" err="1">
                <a:latin typeface="Times New Roman" panose="02020603050405020304" pitchFamily="18" charset="0"/>
                <a:cs typeface="Times New Roman" panose="02020603050405020304" pitchFamily="18" charset="0"/>
              </a:rPr>
              <a:t>poliklinikasida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fuqarolar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muammo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murojaatlarining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yechimini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topishga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qaratilgan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sayyor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o'tdi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Mazkur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sayyor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doirasida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aholining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sog‘lig‘ini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saqlash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kasalliklarni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aniqlash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hamda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sog‘lom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turmush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tarzini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targ‘ib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maqsadida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institut</a:t>
            </a:r>
            <a:r>
              <a:rPr lang="en-US" sz="1400" dirty="0">
                <a:latin typeface="Times New Roman" panose="02020603050405020304" pitchFamily="18" charset="0"/>
                <a:cs typeface="Times New Roman" panose="02020603050405020304" pitchFamily="18" charset="0"/>
              </a:rPr>
              <a:t> professor </a:t>
            </a:r>
            <a:r>
              <a:rPr lang="en-US" sz="1400" dirty="0" err="1">
                <a:latin typeface="Times New Roman" panose="02020603050405020304" pitchFamily="18" charset="0"/>
                <a:cs typeface="Times New Roman" panose="02020603050405020304" pitchFamily="18" charset="0"/>
              </a:rPr>
              <a:t>o'qituvchilari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tomonidan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kengaytirilgan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ko'rik</a:t>
            </a:r>
            <a:r>
              <a:rPr lang="en-US" sz="1400" dirty="0">
                <a:latin typeface="Times New Roman" panose="02020603050405020304" pitchFamily="18" charset="0"/>
                <a:cs typeface="Times New Roman" panose="02020603050405020304" pitchFamily="18" charset="0"/>
              </a:rPr>
              <a:t> ham </a:t>
            </a:r>
            <a:r>
              <a:rPr lang="en-US" sz="1400" dirty="0" err="1">
                <a:latin typeface="Times New Roman" panose="02020603050405020304" pitchFamily="18" charset="0"/>
                <a:cs typeface="Times New Roman" panose="02020603050405020304" pitchFamily="18" charset="0"/>
              </a:rPr>
              <a:t>o‘tkazildi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Sayyor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doirasida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tashkillashtirilgan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kengaytirilgan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ko‘rikda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Buxoro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davlat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tibbiyot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institutining</a:t>
            </a:r>
            <a:r>
              <a:rPr lang="en-US" sz="1400" dirty="0">
                <a:latin typeface="Times New Roman" panose="02020603050405020304" pitchFamily="18" charset="0"/>
                <a:cs typeface="Times New Roman" panose="02020603050405020304" pitchFamily="18" charset="0"/>
              </a:rPr>
              <a:t> 40 </a:t>
            </a:r>
            <a:r>
              <a:rPr lang="en-US" sz="1400" dirty="0" err="1">
                <a:latin typeface="Times New Roman" panose="02020603050405020304" pitchFamily="18" charset="0"/>
                <a:cs typeface="Times New Roman" panose="02020603050405020304" pitchFamily="18" charset="0"/>
              </a:rPr>
              <a:t>nafardan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ziyod</a:t>
            </a:r>
            <a:r>
              <a:rPr lang="en-US" sz="1400" dirty="0">
                <a:latin typeface="Times New Roman" panose="02020603050405020304" pitchFamily="18" charset="0"/>
                <a:cs typeface="Times New Roman" panose="02020603050405020304" pitchFamily="18" charset="0"/>
              </a:rPr>
              <a:t> professor-</a:t>
            </a:r>
            <a:r>
              <a:rPr lang="en-US" sz="1400" dirty="0" err="1">
                <a:latin typeface="Times New Roman" panose="02020603050405020304" pitchFamily="18" charset="0"/>
                <a:cs typeface="Times New Roman" panose="02020603050405020304" pitchFamily="18" charset="0"/>
              </a:rPr>
              <a:t>o‘qituvchi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shifokorlari</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kardiolog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terapevt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ginekolog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endokrinolog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nevropatolog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kabi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mutaxassislar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yuzlab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fuqarolarni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qilishdi</a:t>
            </a:r>
            <a:r>
              <a:rPr lang="en-US" sz="1400" dirty="0">
                <a:latin typeface="Times New Roman" panose="02020603050405020304" pitchFamily="18" charset="0"/>
                <a:cs typeface="Times New Roman" panose="02020603050405020304" pitchFamily="18" charset="0"/>
              </a:rPr>
              <a:t>. Har </a:t>
            </a:r>
            <a:r>
              <a:rPr lang="en-US" sz="1400" dirty="0" err="1">
                <a:latin typeface="Times New Roman" panose="02020603050405020304" pitchFamily="18" charset="0"/>
                <a:cs typeface="Times New Roman" panose="02020603050405020304" pitchFamily="18" charset="0"/>
              </a:rPr>
              <a:t>bir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bemorga</a:t>
            </a:r>
            <a:r>
              <a:rPr lang="en-US" sz="1400" dirty="0">
                <a:latin typeface="Times New Roman" panose="02020603050405020304" pitchFamily="18" charset="0"/>
                <a:cs typeface="Times New Roman" panose="02020603050405020304" pitchFamily="18" charset="0"/>
              </a:rPr>
              <a:t> individual </a:t>
            </a:r>
            <a:r>
              <a:rPr lang="en-US" sz="1400" dirty="0" err="1">
                <a:latin typeface="Times New Roman" panose="02020603050405020304" pitchFamily="18" charset="0"/>
                <a:cs typeface="Times New Roman" panose="02020603050405020304" pitchFamily="18" charset="0"/>
              </a:rPr>
              <a:t>yondashilib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tegishli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tashxis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tavsiya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davo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choralari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belgilandi</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pic>
        <p:nvPicPr>
          <p:cNvPr id="28" name="Рисунок 27">
            <a:extLst>
              <a:ext uri="{FF2B5EF4-FFF2-40B4-BE49-F238E27FC236}">
                <a16:creationId xmlns:a16="http://schemas.microsoft.com/office/drawing/2014/main" id="{E3A2C5FC-3793-4CC7-8C89-535A7DC68172}"/>
              </a:ext>
            </a:extLst>
          </p:cNvPr>
          <p:cNvPicPr/>
          <p:nvPr/>
        </p:nvPicPr>
        <p:blipFill>
          <a:blip r:embed="rId4"/>
          <a:stretch>
            <a:fillRect/>
          </a:stretch>
        </p:blipFill>
        <p:spPr>
          <a:xfrm>
            <a:off x="6193469" y="4664834"/>
            <a:ext cx="2795748" cy="1921267"/>
          </a:xfrm>
          <a:prstGeom prst="rect">
            <a:avLst/>
          </a:prstGeom>
        </p:spPr>
      </p:pic>
      <p:pic>
        <p:nvPicPr>
          <p:cNvPr id="29" name="Рисунок 28">
            <a:extLst>
              <a:ext uri="{FF2B5EF4-FFF2-40B4-BE49-F238E27FC236}">
                <a16:creationId xmlns:a16="http://schemas.microsoft.com/office/drawing/2014/main" id="{0120F0D0-54DD-490C-9C49-F5514D7C11F2}"/>
              </a:ext>
            </a:extLst>
          </p:cNvPr>
          <p:cNvPicPr/>
          <p:nvPr/>
        </p:nvPicPr>
        <p:blipFill>
          <a:blip r:embed="rId5"/>
          <a:stretch>
            <a:fillRect/>
          </a:stretch>
        </p:blipFill>
        <p:spPr>
          <a:xfrm>
            <a:off x="9100548" y="4647399"/>
            <a:ext cx="2795746" cy="1956136"/>
          </a:xfrm>
          <a:prstGeom prst="rect">
            <a:avLst/>
          </a:prstGeom>
        </p:spPr>
      </p:pic>
    </p:spTree>
    <p:extLst>
      <p:ext uri="{BB962C8B-B14F-4D97-AF65-F5344CB8AC3E}">
        <p14:creationId xmlns:p14="http://schemas.microsoft.com/office/powerpoint/2010/main" val="265242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8DCB449-0D56-41C4-8C1A-E072229BD2ED}"/>
              </a:ext>
            </a:extLst>
          </p:cNvPr>
          <p:cNvSpPr/>
          <p:nvPr/>
        </p:nvSpPr>
        <p:spPr>
          <a:xfrm>
            <a:off x="681724" y="1256252"/>
            <a:ext cx="1417376" cy="338554"/>
          </a:xfrm>
          <a:prstGeom prst="rect">
            <a:avLst/>
          </a:prstGeom>
        </p:spPr>
        <p:txBody>
          <a:bodyPr wrap="none">
            <a:spAutoFit/>
          </a:bodyPr>
          <a:lstStyle/>
          <a:p>
            <a:r>
              <a:rPr lang="en-US" sz="1600" b="1" i="1" dirty="0">
                <a:latin typeface="Times New Roman" panose="02020603050405020304" pitchFamily="18" charset="0"/>
                <a:ea typeface="Times New Roman" panose="02020603050405020304" pitchFamily="18" charset="0"/>
              </a:rPr>
              <a:t>19.08.2025 </a:t>
            </a:r>
            <a:r>
              <a:rPr lang="en-US" sz="1600" b="1" i="1" dirty="0" err="1">
                <a:latin typeface="Times New Roman" panose="02020603050405020304" pitchFamily="18" charset="0"/>
                <a:ea typeface="Times New Roman" panose="02020603050405020304" pitchFamily="18" charset="0"/>
              </a:rPr>
              <a:t>yil</a:t>
            </a:r>
            <a:r>
              <a:rPr lang="en-US" sz="1600" b="1" i="1" dirty="0">
                <a:latin typeface="Times New Roman" panose="02020603050405020304" pitchFamily="18" charset="0"/>
                <a:ea typeface="Times New Roman" panose="02020603050405020304" pitchFamily="18" charset="0"/>
              </a:rPr>
              <a:t> </a:t>
            </a:r>
            <a:endParaRPr lang="ru-RU" sz="1600" dirty="0"/>
          </a:p>
        </p:txBody>
      </p:sp>
      <p:sp>
        <p:nvSpPr>
          <p:cNvPr id="8" name="Прямоугольник 7">
            <a:extLst>
              <a:ext uri="{FF2B5EF4-FFF2-40B4-BE49-F238E27FC236}">
                <a16:creationId xmlns:a16="http://schemas.microsoft.com/office/drawing/2014/main" id="{230A8E32-6F45-4E4D-B50A-2ABAE107CBC3}"/>
              </a:ext>
            </a:extLst>
          </p:cNvPr>
          <p:cNvSpPr/>
          <p:nvPr/>
        </p:nvSpPr>
        <p:spPr>
          <a:xfrm>
            <a:off x="3042281" y="1253588"/>
            <a:ext cx="2819225" cy="338554"/>
          </a:xfrm>
          <a:prstGeom prst="rect">
            <a:avLst/>
          </a:prstGeom>
        </p:spPr>
        <p:txBody>
          <a:bodyPr wrap="square">
            <a:spAutoFit/>
          </a:bodyPr>
          <a:lstStyle/>
          <a:p>
            <a:r>
              <a:rPr lang="en-US" sz="1600" b="1" i="1" dirty="0" err="1">
                <a:latin typeface="Times New Roman" panose="02020603050405020304" pitchFamily="18" charset="0"/>
                <a:ea typeface="Times New Roman" panose="02020603050405020304" pitchFamily="18" charset="0"/>
              </a:rPr>
              <a:t>Peshko</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tumani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O‘g‘lon</a:t>
            </a:r>
            <a:r>
              <a:rPr lang="en-US" sz="1600" b="1" i="1" dirty="0">
                <a:latin typeface="Times New Roman" panose="02020603050405020304" pitchFamily="18" charset="0"/>
                <a:ea typeface="Times New Roman" panose="02020603050405020304" pitchFamily="18" charset="0"/>
              </a:rPr>
              <a:t> MFY</a:t>
            </a:r>
            <a:endParaRPr lang="ru-RU" sz="1600" dirty="0"/>
          </a:p>
        </p:txBody>
      </p:sp>
      <p:cxnSp>
        <p:nvCxnSpPr>
          <p:cNvPr id="9" name="Прямая соединительная линия 8">
            <a:extLst>
              <a:ext uri="{FF2B5EF4-FFF2-40B4-BE49-F238E27FC236}">
                <a16:creationId xmlns:a16="http://schemas.microsoft.com/office/drawing/2014/main" id="{8FA29DA4-FD4A-45EC-AFCC-25AB6AFB7C3A}"/>
              </a:ext>
            </a:extLst>
          </p:cNvPr>
          <p:cNvCxnSpPr>
            <a:cxnSpLocks/>
          </p:cNvCxnSpPr>
          <p:nvPr/>
        </p:nvCxnSpPr>
        <p:spPr>
          <a:xfrm>
            <a:off x="6098884" y="1386673"/>
            <a:ext cx="0" cy="5412263"/>
          </a:xfrm>
          <a:prstGeom prst="line">
            <a:avLst/>
          </a:prstGeom>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a16="http://schemas.microsoft.com/office/drawing/2014/main" id="{34887257-EF4C-4591-8EAF-96A606C6DEA6}"/>
              </a:ext>
            </a:extLst>
          </p:cNvPr>
          <p:cNvSpPr/>
          <p:nvPr/>
        </p:nvSpPr>
        <p:spPr>
          <a:xfrm>
            <a:off x="155057" y="1771880"/>
            <a:ext cx="5774450" cy="2462213"/>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	</a:t>
            </a:r>
            <a:r>
              <a:rPr lang="uz-Cyrl-UZ" sz="1400" dirty="0">
                <a:latin typeface="Times New Roman" panose="02020603050405020304" pitchFamily="18" charset="0"/>
                <a:cs typeface="Times New Roman" panose="02020603050405020304" pitchFamily="18" charset="0"/>
              </a:rPr>
              <a:t>Xalq deputatlari Buxoro viloyati Kengashi deputati, Abu Ali ibn Sino nomidagi Buxoro davlat tibbiyot instituti rektori Sh.J.Teshayevning Peshku tuman aholisi uchun sayyor qabuli bo'lib o'tdi.</a:t>
            </a:r>
            <a:r>
              <a:rPr lang="en-US" sz="1400" dirty="0">
                <a:latin typeface="Times New Roman" panose="02020603050405020304" pitchFamily="18" charset="0"/>
                <a:cs typeface="Times New Roman" panose="02020603050405020304" pitchFamily="18" charset="0"/>
              </a:rPr>
              <a:t> </a:t>
            </a:r>
            <a:r>
              <a:rPr lang="uz-Cyrl-UZ" sz="1400" dirty="0">
                <a:latin typeface="Times New Roman" panose="02020603050405020304" pitchFamily="18" charset="0"/>
                <a:cs typeface="Times New Roman" panose="02020603050405020304" pitchFamily="18" charset="0"/>
              </a:rPr>
              <a:t>Tadbirda 20 nafarga yaqin yuqori malakali professor va shifokorlar ishtirok etib, aholining salomatligini chuqur tekshirish, kasalliklarni erta aniqlash hamda tibbiy maslahatlar berishdi. Sayyor qabul doirasida o‘tkazilgan ushbu xayrli tashabbus doirasida 150 nafarga yaqin mahalla fuqarolari terapevt, nevropatolog, kardiolog, pediatr kabi yo‘nalishlarda bepul ko‘rikdan o‘tish imkoniyatiga ega bo‘lishdi. Shuningdek, bir qator bemorlarga zarur tavsiyalar va davolanish yo‘llanmalari berildi, ular malakali va sifatli tibbiy ko‘rikdan o‘tkazilib, kerakli tavsiyalar va ko‘rsatmalar berildi.</a:t>
            </a:r>
            <a:endParaRPr lang="ru-RU" sz="1100" dirty="0">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FE5E8687-93D2-44DD-8F96-1D3753EF97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802" y="4588241"/>
            <a:ext cx="2824993" cy="2107816"/>
          </a:xfrm>
          <a:prstGeom prst="rect">
            <a:avLst/>
          </a:prstGeom>
          <a:noFill/>
          <a:ln>
            <a:noFill/>
          </a:ln>
        </p:spPr>
      </p:pic>
      <p:pic>
        <p:nvPicPr>
          <p:cNvPr id="13" name="Рисунок 12">
            <a:extLst>
              <a:ext uri="{FF2B5EF4-FFF2-40B4-BE49-F238E27FC236}">
                <a16:creationId xmlns:a16="http://schemas.microsoft.com/office/drawing/2014/main" id="{BF60C683-68E0-4074-ABC5-24D169B8606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42283" y="4588241"/>
            <a:ext cx="2824994" cy="2151746"/>
          </a:xfrm>
          <a:prstGeom prst="rect">
            <a:avLst/>
          </a:prstGeom>
        </p:spPr>
      </p:pic>
      <p:sp>
        <p:nvSpPr>
          <p:cNvPr id="14" name="Прямоугольник 13">
            <a:extLst>
              <a:ext uri="{FF2B5EF4-FFF2-40B4-BE49-F238E27FC236}">
                <a16:creationId xmlns:a16="http://schemas.microsoft.com/office/drawing/2014/main" id="{7CE8E937-2E19-4BBE-B852-DCE13EFFCF95}"/>
              </a:ext>
            </a:extLst>
          </p:cNvPr>
          <p:cNvSpPr/>
          <p:nvPr/>
        </p:nvSpPr>
        <p:spPr>
          <a:xfrm>
            <a:off x="6330492" y="1238199"/>
            <a:ext cx="5436104" cy="338554"/>
          </a:xfrm>
          <a:prstGeom prst="rect">
            <a:avLst/>
          </a:prstGeom>
        </p:spPr>
        <p:txBody>
          <a:bodyPr wrap="none">
            <a:spAutoFit/>
          </a:bodyPr>
          <a:lstStyle/>
          <a:p>
            <a:r>
              <a:rPr lang="uz-Cyrl-UZ" sz="1600" b="1" i="1" dirty="0">
                <a:solidFill>
                  <a:srgbClr val="000000"/>
                </a:solidFill>
                <a:latin typeface="Times New Roman" panose="02020603050405020304" pitchFamily="18" charset="0"/>
                <a:ea typeface="Times New Roman" panose="02020603050405020304" pitchFamily="18" charset="0"/>
              </a:rPr>
              <a:t>12.09.2025 yil </a:t>
            </a:r>
            <a:r>
              <a:rPr lang="en-US" sz="1600" b="1" i="1" dirty="0">
                <a:solidFill>
                  <a:srgbClr val="000000"/>
                </a:solidFill>
                <a:latin typeface="Times New Roman" panose="02020603050405020304" pitchFamily="18" charset="0"/>
                <a:ea typeface="Times New Roman" panose="02020603050405020304" pitchFamily="18" charset="0"/>
              </a:rPr>
              <a:t>		</a:t>
            </a:r>
            <a:r>
              <a:rPr lang="uz-Cyrl-UZ" sz="1600" b="1" i="1" dirty="0">
                <a:latin typeface="Times New Roman" panose="02020603050405020304" pitchFamily="18" charset="0"/>
                <a:cs typeface="Times New Roman" panose="02020603050405020304" pitchFamily="18" charset="0"/>
              </a:rPr>
              <a:t>Peshko‘ tumani O‘zbek MFY</a:t>
            </a:r>
            <a:endParaRPr lang="ru-RU" sz="1600" dirty="0">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86FFB3F5-80AA-462D-BCAB-68C39FAA83C2}"/>
              </a:ext>
            </a:extLst>
          </p:cNvPr>
          <p:cNvSpPr/>
          <p:nvPr/>
        </p:nvSpPr>
        <p:spPr>
          <a:xfrm>
            <a:off x="6093117" y="1771880"/>
            <a:ext cx="5864418" cy="2246769"/>
          </a:xfrm>
          <a:prstGeom prst="rect">
            <a:avLst/>
          </a:prstGeom>
        </p:spPr>
        <p:txBody>
          <a:bodyPr wrap="square">
            <a:spAutoFit/>
          </a:bodyPr>
          <a:lstStyle/>
          <a:p>
            <a:pPr algn="just"/>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z-Cyrl-UZ" sz="1400" dirty="0">
                <a:latin typeface="Times New Roman" panose="02020603050405020304" pitchFamily="18" charset="0"/>
                <a:cs typeface="Times New Roman" panose="02020603050405020304" pitchFamily="18" charset="0"/>
              </a:rPr>
              <a:t> Xalq deputatlari </a:t>
            </a:r>
            <a:r>
              <a:rPr lang="uz-Cyrl-U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Buxoro viloyati Kengashi deputati, Abu Ali ibn Sino nomidagi Buxoro davlat tibbiyot instituti rektori Sh.J.Teshayevning Peshkoʻ tuman  </a:t>
            </a:r>
            <a:r>
              <a:rPr lang="uz-Cyrl-UZ"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O‘zbek</a:t>
            </a:r>
            <a:r>
              <a:rPr lang="uz-Cyrl-UZ" sz="1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z-Cyrl-UZ"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MFY </a:t>
            </a:r>
            <a:r>
              <a:rPr lang="uz-Cyrl-U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aholisi uchun sayyor qabuli boʻlib oʻtdi.</a:t>
            </a:r>
            <a:r>
              <a:rPr lang="uz-Cyrl-UZ" sz="1400" dirty="0">
                <a:latin typeface="Times New Roman" panose="02020603050405020304" pitchFamily="18" charset="0"/>
                <a:cs typeface="Times New Roman" panose="02020603050405020304" pitchFamily="18" charset="0"/>
              </a:rPr>
              <a:t> Sayyor qabulda </a:t>
            </a:r>
            <a:r>
              <a:rPr lang="en-US" sz="1400" dirty="0">
                <a:latin typeface="Times New Roman" panose="02020603050405020304" pitchFamily="18" charset="0"/>
                <a:cs typeface="Times New Roman" panose="02020603050405020304" pitchFamily="18" charset="0"/>
              </a:rPr>
              <a:t>150</a:t>
            </a:r>
            <a:r>
              <a:rPr lang="uz-Cyrl-UZ" sz="1400" dirty="0">
                <a:latin typeface="Times New Roman" panose="02020603050405020304" pitchFamily="18" charset="0"/>
                <a:cs typeface="Times New Roman" panose="02020603050405020304" pitchFamily="18" charset="0"/>
              </a:rPr>
              <a:t> nafardan ortiq fuqarolar ishtirok etdi. Ular tomonidan bildirilgan 10 ta murojaat joyida ko‘rib chiqildi hamda tegishli tartibda ko‘rib chiqish uchun mas’ullarga yo‘naltirildi</a:t>
            </a:r>
            <a:r>
              <a:rPr lang="en-US" sz="1400" dirty="0">
                <a:latin typeface="Times New Roman" panose="02020603050405020304" pitchFamily="18" charset="0"/>
                <a:cs typeface="Times New Roman" panose="02020603050405020304" pitchFamily="18" charset="0"/>
              </a:rPr>
              <a:t>. </a:t>
            </a:r>
            <a:r>
              <a:rPr lang="uz-Cyrl-UZ" sz="1400" dirty="0">
                <a:latin typeface="Times New Roman" panose="02020603050405020304" pitchFamily="18" charset="0"/>
                <a:cs typeface="Times New Roman" panose="02020603050405020304" pitchFamily="18" charset="0"/>
              </a:rPr>
              <a:t>Buxoro davlat tibbiyot instituti klinikasi professor-o‘qituvchilari ishtirokida Peshkoʻ tumani O‘zbek</a:t>
            </a:r>
            <a:r>
              <a:rPr lang="uz-Cyrl-UZ" sz="1400" b="1" i="1" dirty="0">
                <a:latin typeface="Times New Roman" panose="02020603050405020304" pitchFamily="18" charset="0"/>
                <a:cs typeface="Times New Roman" panose="02020603050405020304" pitchFamily="18" charset="0"/>
              </a:rPr>
              <a:t> </a:t>
            </a:r>
            <a:r>
              <a:rPr lang="uz-Cyrl-UZ" sz="1400" dirty="0">
                <a:latin typeface="Times New Roman" panose="02020603050405020304" pitchFamily="18" charset="0"/>
                <a:cs typeface="Times New Roman" panose="02020603050405020304" pitchFamily="18" charset="0"/>
              </a:rPr>
              <a:t>MFYsida aholi uchun kengaytirilgan tibbiy ko‘rik tashkil etildi. Tadbirda 20 nafarga yaqin yuqori malakali professor va shifokorlar ishtirok etib, aholining salomatligini chuqur tekshirib, kasalliklarni erta aniqlash hamda tibbiy maslahatlar berishdi</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1112C051-7450-40D9-AB82-DB036BFE9C2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68262" y="4544311"/>
            <a:ext cx="2819224" cy="2151746"/>
          </a:xfrm>
          <a:prstGeom prst="rect">
            <a:avLst/>
          </a:prstGeom>
        </p:spPr>
      </p:pic>
      <p:pic>
        <p:nvPicPr>
          <p:cNvPr id="17" name="Рисунок 16">
            <a:extLst>
              <a:ext uri="{FF2B5EF4-FFF2-40B4-BE49-F238E27FC236}">
                <a16:creationId xmlns:a16="http://schemas.microsoft.com/office/drawing/2014/main" id="{704B1C62-B8BB-4341-B831-CBE0A3802FE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149717" y="4544311"/>
            <a:ext cx="2819212" cy="2151746"/>
          </a:xfrm>
          <a:prstGeom prst="rect">
            <a:avLst/>
          </a:prstGeom>
        </p:spPr>
      </p:pic>
      <p:sp>
        <p:nvSpPr>
          <p:cNvPr id="19" name="Прямоугольник: скругленные противолежащие углы 18">
            <a:extLst>
              <a:ext uri="{FF2B5EF4-FFF2-40B4-BE49-F238E27FC236}">
                <a16:creationId xmlns:a16="http://schemas.microsoft.com/office/drawing/2014/main" id="{B8F9DEC0-8C2A-45F2-89C5-2F65E36EFC4F}"/>
              </a:ext>
            </a:extLst>
          </p:cNvPr>
          <p:cNvSpPr/>
          <p:nvPr/>
        </p:nvSpPr>
        <p:spPr>
          <a:xfrm>
            <a:off x="140802" y="99297"/>
            <a:ext cx="11816731" cy="1053228"/>
          </a:xfrm>
          <a:prstGeom prst="round2DiagRect">
            <a:avLst/>
          </a:prstGeom>
          <a:solidFill>
            <a:schemeClr val="accent5">
              <a:lumMod val="60000"/>
              <a:lumOff val="40000"/>
            </a:schemeClr>
          </a:solidFill>
          <a:ln>
            <a:solidFill>
              <a:schemeClr val="accent1">
                <a:lumMod val="50000"/>
              </a:schemeClr>
            </a:solidFill>
          </a:ln>
          <a:scene3d>
            <a:camera prst="orthographicFront"/>
            <a:lightRig rig="threePt" dir="t"/>
          </a:scene3d>
          <a:sp3d extrusionH="76200" contourW="12700">
            <a:bevelB w="139700" prst="cross"/>
            <a:extrusionClr>
              <a:schemeClr val="accent5">
                <a:lumMod val="50000"/>
              </a:schemeClr>
            </a:extrusionClr>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 ALI IBN SINO NOMIDAGI BUXORO DAVLAT TIBIYOT INSTITUTI REKTORI VA RAHBARIYATI TOMONIDAN 2025-YIL AVGUST-SENTYABR OYLARIDA O’TKAZILGAN SAYYOR QABULLAR</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75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Президент Администрацияси таркибидан кимлар жой олган? (инфографика)">
            <a:extLst>
              <a:ext uri="{FF2B5EF4-FFF2-40B4-BE49-F238E27FC236}">
                <a16:creationId xmlns:a16="http://schemas.microsoft.com/office/drawing/2014/main" id="{206E31CC-BB7C-4408-8B08-9BD4D37213F8}"/>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22532" y="-978836"/>
            <a:ext cx="12192000" cy="6785113"/>
          </a:xfrm>
          <a:prstGeom prst="rect">
            <a:avLst/>
          </a:prstGeom>
          <a:gradFill>
            <a:gsLst>
              <a:gs pos="22000">
                <a:srgbClr val="C7D7EA"/>
              </a:gs>
              <a:gs pos="0">
                <a:schemeClr val="accent1">
                  <a:lumMod val="5000"/>
                  <a:lumOff val="95000"/>
                </a:schemeClr>
              </a:gs>
              <a:gs pos="61000">
                <a:schemeClr val="tx2">
                  <a:lumMod val="40000"/>
                  <a:lumOff val="60000"/>
                </a:schemeClr>
              </a:gs>
              <a:gs pos="100000">
                <a:srgbClr val="002060"/>
              </a:gs>
            </a:gsLst>
            <a:lin ang="5400000" scaled="1"/>
          </a:gradFill>
        </p:spPr>
      </p:pic>
      <p:sp>
        <p:nvSpPr>
          <p:cNvPr id="48" name="Прямоугольник 47">
            <a:extLst>
              <a:ext uri="{FF2B5EF4-FFF2-40B4-BE49-F238E27FC236}">
                <a16:creationId xmlns:a16="http://schemas.microsoft.com/office/drawing/2014/main" id="{B01A2156-72C8-4933-BC6A-8D3432F33B0D}"/>
              </a:ext>
            </a:extLst>
          </p:cNvPr>
          <p:cNvSpPr/>
          <p:nvPr/>
        </p:nvSpPr>
        <p:spPr>
          <a:xfrm>
            <a:off x="-22533" y="1196352"/>
            <a:ext cx="12201832" cy="6849397"/>
          </a:xfrm>
          <a:prstGeom prst="rect">
            <a:avLst/>
          </a:prstGeom>
          <a:gradFill>
            <a:gsLst>
              <a:gs pos="63000">
                <a:srgbClr val="036CA3"/>
              </a:gs>
              <a:gs pos="0">
                <a:schemeClr val="bg1">
                  <a:alpha val="0"/>
                </a:schemeClr>
              </a:gs>
              <a:gs pos="20000">
                <a:schemeClr val="accent5">
                  <a:lumMod val="20000"/>
                  <a:lumOff val="80000"/>
                  <a:alpha val="55000"/>
                </a:schemeClr>
              </a:gs>
              <a:gs pos="100000">
                <a:srgbClr val="026FA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7" name="Рисунок 46">
            <a:extLst>
              <a:ext uri="{FF2B5EF4-FFF2-40B4-BE49-F238E27FC236}">
                <a16:creationId xmlns:a16="http://schemas.microsoft.com/office/drawing/2014/main" id="{BF5137EB-D88D-4749-9857-186694F473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26" b="96889" l="3417" r="90000">
                        <a14:foregroundMark x1="18167" y1="65481" x2="18167" y2="65481"/>
                        <a14:foregroundMark x1="16250" y1="67852" x2="20417" y2="85926"/>
                        <a14:foregroundMark x1="3417" y1="96889" x2="11583" y2="65333"/>
                        <a14:foregroundMark x1="11583" y1="65333" x2="11500" y2="61333"/>
                        <a14:foregroundMark x1="40750" y1="62963" x2="45250" y2="84444"/>
                        <a14:foregroundMark x1="45250" y1="84444" x2="45333" y2="85333"/>
                        <a14:foregroundMark x1="47750" y1="74667" x2="46667" y2="84000"/>
                        <a14:foregroundMark x1="46667" y1="84000" x2="41417" y2="89185"/>
                        <a14:foregroundMark x1="41417" y1="89185" x2="40167" y2="70370"/>
                        <a14:foregroundMark x1="40167" y1="70370" x2="41833" y2="65926"/>
                        <a14:foregroundMark x1="40000" y1="55704" x2="47500" y2="63407"/>
                        <a14:foregroundMark x1="29583" y1="10074" x2="29583" y2="10074"/>
                        <a14:backgroundMark x1="46833" y1="16444" x2="51333" y2="30370"/>
                        <a14:backgroundMark x1="51333" y1="30370" x2="69083" y2="48148"/>
                        <a14:backgroundMark x1="69083" y1="48148" x2="71833" y2="48296"/>
                        <a14:backgroundMark x1="75917" y1="25481" x2="75917" y2="25481"/>
                        <a14:backgroundMark x1="77083" y1="32000" x2="77083" y2="32000"/>
                        <a14:backgroundMark x1="72333" y1="23407" x2="81083" y2="35852"/>
                      </a14:backgroundRemoval>
                    </a14:imgEffect>
                  </a14:imgLayer>
                </a14:imgProps>
              </a:ext>
            </a:extLst>
          </a:blip>
          <a:stretch>
            <a:fillRect/>
          </a:stretch>
        </p:blipFill>
        <p:spPr>
          <a:xfrm>
            <a:off x="1" y="659131"/>
            <a:ext cx="9077498" cy="5948516"/>
          </a:xfrm>
          <a:prstGeom prst="rect">
            <a:avLst/>
          </a:prstGeom>
        </p:spPr>
      </p:pic>
      <p:sp>
        <p:nvSpPr>
          <p:cNvPr id="49" name="TextBox 48">
            <a:extLst>
              <a:ext uri="{FF2B5EF4-FFF2-40B4-BE49-F238E27FC236}">
                <a16:creationId xmlns:a16="http://schemas.microsoft.com/office/drawing/2014/main" id="{F09BEE95-93CE-411A-AA89-7078495240EF}"/>
              </a:ext>
            </a:extLst>
          </p:cNvPr>
          <p:cNvSpPr txBox="1"/>
          <p:nvPr/>
        </p:nvSpPr>
        <p:spPr>
          <a:xfrm>
            <a:off x="4914901" y="3225800"/>
            <a:ext cx="7254568" cy="3293209"/>
          </a:xfrm>
          <a:prstGeom prst="rect">
            <a:avLst/>
          </a:prstGeom>
          <a:noFill/>
        </p:spPr>
        <p:txBody>
          <a:bodyPr wrap="square" rtlCol="0">
            <a:spAutoFit/>
          </a:bodyPr>
          <a:lstStyle/>
          <a:p>
            <a:pPr algn="just"/>
            <a:r>
              <a:rPr lang="en-US" sz="1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1400" b="1" dirty="0">
                <a:latin typeface="Times New Roman" panose="02020603050405020304" pitchFamily="18" charset="0"/>
                <a:ea typeface="Cambria" panose="02040503050406030204" pitchFamily="18" charset="0"/>
                <a:cs typeface="Times New Roman" panose="02020603050405020304" pitchFamily="18" charset="0"/>
              </a:rPr>
              <a:t>MUSTAHKAM TIZIM YARATISH, TARTIB O‘RNATISH, TEMIR INTIZOMNI JOYIGA QO‘YISH, RAHBARLAR VA XODIMLARNING DUNYOQARASHINI O‘ZGARTIRISH IJRO INTIZOMI YO‘NALISHIDA ASOSIY VAZIFADIR…</a:t>
            </a:r>
            <a:endParaRPr lang="en-US" sz="1400" dirty="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  </a:t>
            </a:r>
            <a:endParaRPr lang="uz-Cyrl-UZ" sz="1400" b="1" dirty="0">
              <a:latin typeface="Times New Roman" panose="02020603050405020304" pitchFamily="18" charset="0"/>
              <a:cs typeface="Times New Roman" panose="02020603050405020304" pitchFamily="18" charset="0"/>
            </a:endParaRPr>
          </a:p>
          <a:p>
            <a:pPr algn="just"/>
            <a:endParaRPr lang="en-US" sz="1400" b="1" dirty="0">
              <a:latin typeface="Times New Roman" panose="020206030504050203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       …QABUL QILINADIGAN HUJJATNING DEYARLI HAR BIR BANDIGA UCHTA SAVOLGA ANIQ VA TINIQ JAVOB BO’LISHI KERAK: YA‘NI, QO’YILGAN MAQSADLARGA ERISHISH UCHUN,</a:t>
            </a:r>
            <a:endParaRPr lang="ru-RU" sz="1400" b="1" dirty="0">
              <a:latin typeface="Times New Roman" panose="020206030504050203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     BIRINCHIDAN – KIM TOMONIDAN ;</a:t>
            </a:r>
            <a:endParaRPr lang="ru-RU" sz="1400" b="1" dirty="0">
              <a:latin typeface="Times New Roman" panose="020206030504050203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     IKKINCHIDAN – ANIQ NIMANI YOKI NIMALARNI;</a:t>
            </a:r>
            <a:endParaRPr lang="ru-RU" sz="1400" b="1" dirty="0">
              <a:latin typeface="Times New Roman" panose="020206030504050203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     UCHINCHIDAN – QANDAY MUDDATLARGA AMALGA OSHIRISH ZARUR?</a:t>
            </a:r>
            <a:endParaRPr lang="ru-RU" sz="1400" b="1" dirty="0">
              <a:latin typeface="Times New Roman" panose="02020603050405020304" pitchFamily="18" charset="0"/>
              <a:cs typeface="Times New Roman" panose="02020603050405020304" pitchFamily="18" charset="0"/>
            </a:endParaRPr>
          </a:p>
          <a:p>
            <a:pPr algn="ctr"/>
            <a:r>
              <a:rPr lang="en-US" sz="1200" b="1" i="1" dirty="0">
                <a:latin typeface="Cambria" panose="02040503050406030204" pitchFamily="18" charset="0"/>
                <a:ea typeface="Cambria" panose="02040503050406030204" pitchFamily="18" charset="0"/>
              </a:rPr>
              <a:t>                                                       </a:t>
            </a:r>
          </a:p>
          <a:p>
            <a:pPr algn="ctr"/>
            <a:r>
              <a:rPr lang="en-US" sz="1200" b="1" i="1" dirty="0">
                <a:latin typeface="Cambria" panose="02040503050406030204" pitchFamily="18" charset="0"/>
                <a:ea typeface="Cambria" panose="02040503050406030204" pitchFamily="18" charset="0"/>
              </a:rPr>
              <a:t>		                                  O‘ZBEKISTON RESPUBLIKASI PREZIDENTI </a:t>
            </a:r>
            <a:br>
              <a:rPr lang="en-US" sz="1200" b="1" i="1" dirty="0">
                <a:latin typeface="Cambria" panose="02040503050406030204" pitchFamily="18" charset="0"/>
                <a:ea typeface="Cambria" panose="02040503050406030204" pitchFamily="18" charset="0"/>
              </a:rPr>
            </a:br>
            <a:r>
              <a:rPr lang="en-US" sz="1200" b="1" i="1" dirty="0">
                <a:latin typeface="Cambria" panose="02040503050406030204" pitchFamily="18" charset="0"/>
                <a:ea typeface="Cambria" panose="02040503050406030204" pitchFamily="18" charset="0"/>
              </a:rPr>
              <a:t>                                                                                                           </a:t>
            </a:r>
            <a:r>
              <a:rPr lang="uz-Cyrl-UZ" sz="1200" b="1" i="1" dirty="0">
                <a:latin typeface="Cambria" panose="02040503050406030204" pitchFamily="18" charset="0"/>
                <a:ea typeface="Cambria" panose="02040503050406030204" pitchFamily="18" charset="0"/>
              </a:rPr>
              <a:t>                             </a:t>
            </a:r>
            <a:r>
              <a:rPr lang="en-US" sz="1200" b="1" i="1" dirty="0">
                <a:latin typeface="Cambria" panose="02040503050406030204" pitchFamily="18" charset="0"/>
                <a:ea typeface="Cambria" panose="02040503050406030204" pitchFamily="18" charset="0"/>
              </a:rPr>
              <a:t>SH.M.MIRZIYOYEV</a:t>
            </a:r>
          </a:p>
          <a:p>
            <a:pPr algn="ctr"/>
            <a:endParaRPr lang="en-US"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4117E9E-44DB-40C3-8FA8-61F807A8C315}"/>
              </a:ext>
            </a:extLst>
          </p:cNvPr>
          <p:cNvSpPr/>
          <p:nvPr/>
        </p:nvSpPr>
        <p:spPr>
          <a:xfrm>
            <a:off x="561174" y="1242916"/>
            <a:ext cx="2207659" cy="584775"/>
          </a:xfrm>
          <a:prstGeom prst="rect">
            <a:avLst/>
          </a:prstGeom>
        </p:spPr>
        <p:txBody>
          <a:bodyPr wrap="square">
            <a:spAutoFit/>
          </a:bodyPr>
          <a:lstStyle/>
          <a:p>
            <a:endParaRPr lang="ru-RU"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 </a:t>
            </a:r>
            <a:r>
              <a:rPr lang="en-US" sz="1600" b="1" i="1" dirty="0">
                <a:solidFill>
                  <a:srgbClr val="000000"/>
                </a:solidFill>
                <a:latin typeface="Times New Roman" panose="02020603050405020304" pitchFamily="18" charset="0"/>
              </a:rPr>
              <a:t>10.10.2025 </a:t>
            </a:r>
            <a:r>
              <a:rPr lang="en-US" sz="1600" b="1" i="1" dirty="0" err="1">
                <a:solidFill>
                  <a:srgbClr val="000000"/>
                </a:solidFill>
                <a:latin typeface="Times New Roman" panose="02020603050405020304" pitchFamily="18" charset="0"/>
              </a:rPr>
              <a:t>yil</a:t>
            </a:r>
            <a:r>
              <a:rPr lang="en-US" sz="1600" b="1" i="1" dirty="0">
                <a:solidFill>
                  <a:srgbClr val="000000"/>
                </a:solidFill>
                <a:latin typeface="Times New Roman" panose="02020603050405020304" pitchFamily="18" charset="0"/>
              </a:rPr>
              <a:t> </a:t>
            </a:r>
            <a:endParaRPr lang="ru-RU" sz="1600" b="1" i="1" dirty="0"/>
          </a:p>
        </p:txBody>
      </p:sp>
      <p:sp>
        <p:nvSpPr>
          <p:cNvPr id="6" name="Прямоугольник 5">
            <a:extLst>
              <a:ext uri="{FF2B5EF4-FFF2-40B4-BE49-F238E27FC236}">
                <a16:creationId xmlns:a16="http://schemas.microsoft.com/office/drawing/2014/main" id="{1626B151-A5DE-4EC7-83A3-F40CB8B93A0A}"/>
              </a:ext>
            </a:extLst>
          </p:cNvPr>
          <p:cNvSpPr/>
          <p:nvPr/>
        </p:nvSpPr>
        <p:spPr>
          <a:xfrm>
            <a:off x="3543656" y="965917"/>
            <a:ext cx="2446941" cy="830997"/>
          </a:xfrm>
          <a:prstGeom prst="rect">
            <a:avLst/>
          </a:prstGeom>
        </p:spPr>
        <p:txBody>
          <a:bodyPr wrap="square">
            <a:spAutoFit/>
          </a:bodyPr>
          <a:lstStyle/>
          <a:p>
            <a:endParaRPr lang="ru-RU" sz="1600" dirty="0">
              <a:solidFill>
                <a:srgbClr val="000000"/>
              </a:solidFill>
              <a:latin typeface="Times New Roman" panose="02020603050405020304" pitchFamily="18" charset="0"/>
            </a:endParaRPr>
          </a:p>
          <a:p>
            <a:pPr algn="ctr"/>
            <a:r>
              <a:rPr lang="en-US" sz="1600" b="1" i="1" dirty="0">
                <a:solidFill>
                  <a:srgbClr val="000000"/>
                </a:solidFill>
                <a:latin typeface="Times New Roman" panose="02020603050405020304" pitchFamily="18" charset="0"/>
              </a:rPr>
              <a:t> </a:t>
            </a:r>
            <a:r>
              <a:rPr lang="en-US" sz="1600" b="1" i="1" dirty="0" err="1">
                <a:solidFill>
                  <a:srgbClr val="000000"/>
                </a:solidFill>
                <a:latin typeface="Times New Roman" panose="02020603050405020304" pitchFamily="18" charset="0"/>
              </a:rPr>
              <a:t>Peshko</a:t>
            </a:r>
            <a:r>
              <a:rPr lang="en-US" sz="1600" b="1" i="1" dirty="0">
                <a:solidFill>
                  <a:srgbClr val="000000"/>
                </a:solidFill>
                <a:latin typeface="Times New Roman" panose="02020603050405020304" pitchFamily="18" charset="0"/>
              </a:rPr>
              <a:t>‘ </a:t>
            </a:r>
            <a:r>
              <a:rPr lang="en-US" sz="1600" b="1" i="1" dirty="0" err="1">
                <a:solidFill>
                  <a:srgbClr val="000000"/>
                </a:solidFill>
                <a:latin typeface="Times New Roman" panose="02020603050405020304" pitchFamily="18" charset="0"/>
              </a:rPr>
              <a:t>tumani</a:t>
            </a:r>
            <a:r>
              <a:rPr lang="en-US" sz="1600" b="1" i="1" dirty="0">
                <a:solidFill>
                  <a:srgbClr val="000000"/>
                </a:solidFill>
                <a:latin typeface="Times New Roman" panose="02020603050405020304" pitchFamily="18" charset="0"/>
              </a:rPr>
              <a:t> </a:t>
            </a:r>
          </a:p>
          <a:p>
            <a:pPr algn="ctr"/>
            <a:r>
              <a:rPr lang="en-US" sz="1600" b="1" i="1" dirty="0">
                <a:solidFill>
                  <a:srgbClr val="000000"/>
                </a:solidFill>
                <a:latin typeface="Times New Roman" panose="02020603050405020304" pitchFamily="18" charset="0"/>
              </a:rPr>
              <a:t>Alisher </a:t>
            </a:r>
            <a:r>
              <a:rPr lang="en-US" sz="1600" b="1" i="1" dirty="0" err="1">
                <a:solidFill>
                  <a:srgbClr val="000000"/>
                </a:solidFill>
                <a:latin typeface="Times New Roman" panose="02020603050405020304" pitchFamily="18" charset="0"/>
              </a:rPr>
              <a:t>Navoiy</a:t>
            </a:r>
            <a:r>
              <a:rPr lang="en-US" sz="1600" b="1" i="1" dirty="0">
                <a:solidFill>
                  <a:srgbClr val="000000"/>
                </a:solidFill>
                <a:latin typeface="Times New Roman" panose="02020603050405020304" pitchFamily="18" charset="0"/>
              </a:rPr>
              <a:t> MFY </a:t>
            </a:r>
            <a:endParaRPr lang="ru-RU" sz="1600" b="1" i="1" dirty="0"/>
          </a:p>
        </p:txBody>
      </p:sp>
      <p:cxnSp>
        <p:nvCxnSpPr>
          <p:cNvPr id="7" name="Прямая соединительная линия 6">
            <a:extLst>
              <a:ext uri="{FF2B5EF4-FFF2-40B4-BE49-F238E27FC236}">
                <a16:creationId xmlns:a16="http://schemas.microsoft.com/office/drawing/2014/main" id="{FFCA5AEA-1398-4983-8DD8-6AFBA1D0B139}"/>
              </a:ext>
            </a:extLst>
          </p:cNvPr>
          <p:cNvCxnSpPr>
            <a:cxnSpLocks/>
          </p:cNvCxnSpPr>
          <p:nvPr/>
        </p:nvCxnSpPr>
        <p:spPr>
          <a:xfrm>
            <a:off x="6098884" y="1386673"/>
            <a:ext cx="0" cy="5412263"/>
          </a:xfrm>
          <a:prstGeom prst="line">
            <a:avLst/>
          </a:prstGeom>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60CA4CAE-1A06-4392-8EA8-BC83C2D9BD6E}"/>
              </a:ext>
            </a:extLst>
          </p:cNvPr>
          <p:cNvSpPr/>
          <p:nvPr/>
        </p:nvSpPr>
        <p:spPr>
          <a:xfrm>
            <a:off x="130628" y="1845205"/>
            <a:ext cx="5840510" cy="2893100"/>
          </a:xfrm>
          <a:prstGeom prst="rect">
            <a:avLst/>
          </a:prstGeom>
        </p:spPr>
        <p:txBody>
          <a:bodyPr wrap="square">
            <a:spAutoFit/>
          </a:bodyPr>
          <a:lstStyle/>
          <a:p>
            <a:pPr algn="just"/>
            <a:r>
              <a:rPr lang="en-US" sz="1400" dirty="0" err="1">
                <a:solidFill>
                  <a:srgbClr val="000000"/>
                </a:solidFill>
                <a:latin typeface="Times New Roman" panose="02020603050405020304" pitchFamily="18" charset="0"/>
                <a:cs typeface="Times New Roman" panose="02020603050405020304" pitchFamily="18" charset="0"/>
              </a:rPr>
              <a:t>Buxoro</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viloyati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Kengashi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deputati</a:t>
            </a:r>
            <a:r>
              <a:rPr lang="en-US" sz="1400" dirty="0">
                <a:solidFill>
                  <a:srgbClr val="000000"/>
                </a:solidFill>
                <a:latin typeface="Times New Roman" panose="02020603050405020304" pitchFamily="18" charset="0"/>
                <a:cs typeface="Times New Roman" panose="02020603050405020304" pitchFamily="18" charset="0"/>
              </a:rPr>
              <a:t>, Abu Ali ibn Sino </a:t>
            </a:r>
            <a:r>
              <a:rPr lang="en-US" sz="1400" dirty="0" err="1">
                <a:solidFill>
                  <a:srgbClr val="000000"/>
                </a:solidFill>
                <a:latin typeface="Times New Roman" panose="02020603050405020304" pitchFamily="18" charset="0"/>
                <a:cs typeface="Times New Roman" panose="02020603050405020304" pitchFamily="18" charset="0"/>
              </a:rPr>
              <a:t>nomidagi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Buxoro</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davlat</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tibbiyot</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instituti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rektori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Sh.J.Teshayevning</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Peshkoʻ</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tuman</a:t>
            </a:r>
            <a:r>
              <a:rPr lang="en-US" sz="1400" dirty="0">
                <a:solidFill>
                  <a:srgbClr val="000000"/>
                </a:solidFill>
                <a:latin typeface="Times New Roman" panose="02020603050405020304" pitchFamily="18" charset="0"/>
                <a:cs typeface="Times New Roman" panose="02020603050405020304" pitchFamily="18" charset="0"/>
              </a:rPr>
              <a:t> Alisher </a:t>
            </a:r>
            <a:r>
              <a:rPr lang="en-US" sz="1400" dirty="0" err="1">
                <a:solidFill>
                  <a:srgbClr val="000000"/>
                </a:solidFill>
                <a:latin typeface="Times New Roman" panose="02020603050405020304" pitchFamily="18" charset="0"/>
                <a:cs typeface="Times New Roman" panose="02020603050405020304" pitchFamily="18" charset="0"/>
              </a:rPr>
              <a:t>Navoiy</a:t>
            </a:r>
            <a:r>
              <a:rPr lang="en-US" sz="1400" dirty="0">
                <a:solidFill>
                  <a:srgbClr val="000000"/>
                </a:solidFill>
                <a:latin typeface="Times New Roman" panose="02020603050405020304" pitchFamily="18" charset="0"/>
                <a:cs typeface="Times New Roman" panose="02020603050405020304" pitchFamily="18" charset="0"/>
              </a:rPr>
              <a:t> MFY </a:t>
            </a:r>
            <a:r>
              <a:rPr lang="en-US" sz="1400" dirty="0" err="1">
                <a:solidFill>
                  <a:srgbClr val="000000"/>
                </a:solidFill>
                <a:latin typeface="Times New Roman" panose="02020603050405020304" pitchFamily="18" charset="0"/>
                <a:cs typeface="Times New Roman" panose="02020603050405020304" pitchFamily="18" charset="0"/>
              </a:rPr>
              <a:t>aholisi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uchun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sayyor</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qabuli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boʻlib</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oʻtdi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Sayyor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qabulda</a:t>
            </a:r>
            <a:r>
              <a:rPr lang="en-US" sz="1400" dirty="0">
                <a:latin typeface="Times New Roman" panose="02020603050405020304" pitchFamily="18" charset="0"/>
                <a:cs typeface="Times New Roman" panose="02020603050405020304" pitchFamily="18" charset="0"/>
              </a:rPr>
              <a:t> 250 </a:t>
            </a:r>
            <a:r>
              <a:rPr lang="en-US" sz="1400" dirty="0" err="1">
                <a:latin typeface="Times New Roman" panose="02020603050405020304" pitchFamily="18" charset="0"/>
                <a:cs typeface="Times New Roman" panose="02020603050405020304" pitchFamily="18" charset="0"/>
              </a:rPr>
              <a:t>nafardan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ortiq</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fuqarolar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ishtirok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Buxoro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davlat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tibbiyot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instituti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klinikasi</a:t>
            </a:r>
            <a:r>
              <a:rPr lang="en-US" sz="1400" dirty="0">
                <a:latin typeface="Times New Roman" panose="02020603050405020304" pitchFamily="18" charset="0"/>
                <a:cs typeface="Times New Roman" panose="02020603050405020304" pitchFamily="18" charset="0"/>
              </a:rPr>
              <a:t> professor-</a:t>
            </a:r>
            <a:r>
              <a:rPr lang="en-US" sz="1400" dirty="0" err="1">
                <a:latin typeface="Times New Roman" panose="02020603050405020304" pitchFamily="18" charset="0"/>
                <a:cs typeface="Times New Roman" panose="02020603050405020304" pitchFamily="18" charset="0"/>
              </a:rPr>
              <a:t>o‘qituvchilari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ishtirokida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Peshkoʻ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tumani</a:t>
            </a:r>
            <a:r>
              <a:rPr lang="en-US" sz="1400" dirty="0">
                <a:latin typeface="Times New Roman" panose="02020603050405020304" pitchFamily="18" charset="0"/>
                <a:cs typeface="Times New Roman" panose="02020603050405020304" pitchFamily="18" charset="0"/>
              </a:rPr>
              <a:t> Alisher </a:t>
            </a:r>
            <a:r>
              <a:rPr lang="en-US" sz="1400" dirty="0" err="1">
                <a:latin typeface="Times New Roman" panose="02020603050405020304" pitchFamily="18" charset="0"/>
                <a:cs typeface="Times New Roman" panose="02020603050405020304" pitchFamily="18" charset="0"/>
              </a:rPr>
              <a:t>Navoiy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MFYsida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aholi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uchun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kengaytirilgan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ko‘rik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tashkil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Tadbirda</a:t>
            </a:r>
            <a:r>
              <a:rPr lang="en-US" sz="1400" dirty="0">
                <a:latin typeface="Times New Roman" panose="02020603050405020304" pitchFamily="18" charset="0"/>
                <a:cs typeface="Times New Roman" panose="02020603050405020304" pitchFamily="18" charset="0"/>
              </a:rPr>
              <a:t> 20 </a:t>
            </a:r>
            <a:r>
              <a:rPr lang="en-US" sz="1400" dirty="0" err="1">
                <a:latin typeface="Times New Roman" panose="02020603050405020304" pitchFamily="18" charset="0"/>
                <a:cs typeface="Times New Roman" panose="02020603050405020304" pitchFamily="18" charset="0"/>
              </a:rPr>
              <a:t>nafarga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yaqin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yuqori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malakali</a:t>
            </a:r>
            <a:r>
              <a:rPr lang="en-US" sz="1400" dirty="0">
                <a:latin typeface="Times New Roman" panose="02020603050405020304" pitchFamily="18" charset="0"/>
                <a:cs typeface="Times New Roman" panose="02020603050405020304" pitchFamily="18" charset="0"/>
              </a:rPr>
              <a:t> professor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shifokorlar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ishtirok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aholining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salomatligini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chuqur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tekshirib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kasalliklarni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aniqlash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hamda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maslahatlar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berishdi</a:t>
            </a:r>
            <a:r>
              <a:rPr lang="en-US" sz="1400" dirty="0">
                <a:latin typeface="Times New Roman" panose="02020603050405020304" pitchFamily="18" charset="0"/>
                <a:cs typeface="Times New Roman" panose="02020603050405020304" pitchFamily="18" charset="0"/>
              </a:rPr>
              <a:t> 15 dan </a:t>
            </a:r>
            <a:r>
              <a:rPr lang="en-US" sz="1400" dirty="0" err="1">
                <a:latin typeface="Times New Roman" panose="02020603050405020304" pitchFamily="18" charset="0"/>
                <a:cs typeface="Times New Roman" panose="02020603050405020304" pitchFamily="18" charset="0"/>
              </a:rPr>
              <a:t>ortiq</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murojaatlar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o‘z</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o‘rnida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yechimini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topdi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Sayyor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doirasida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o‘tkazilgan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ushbu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xayrli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tashabbus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doirasida</a:t>
            </a:r>
            <a:r>
              <a:rPr lang="en-US" sz="1400" dirty="0">
                <a:latin typeface="Times New Roman" panose="02020603050405020304" pitchFamily="18" charset="0"/>
                <a:cs typeface="Times New Roman" panose="02020603050405020304" pitchFamily="18" charset="0"/>
              </a:rPr>
              <a:t> 180 </a:t>
            </a:r>
            <a:r>
              <a:rPr lang="en-US" sz="1400" dirty="0" err="1">
                <a:latin typeface="Times New Roman" panose="02020603050405020304" pitchFamily="18" charset="0"/>
                <a:cs typeface="Times New Roman" panose="02020603050405020304" pitchFamily="18" charset="0"/>
              </a:rPr>
              <a:t>nafarga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yaqin</a:t>
            </a:r>
            <a:r>
              <a:rPr lang="en-US" sz="1400" dirty="0">
                <a:latin typeface="Times New Roman" panose="02020603050405020304" pitchFamily="18" charset="0"/>
                <a:cs typeface="Times New Roman" panose="02020603050405020304" pitchFamily="18" charset="0"/>
              </a:rPr>
              <a:t> mahalla </a:t>
            </a:r>
            <a:r>
              <a:rPr lang="en-US" sz="1400" dirty="0" err="1">
                <a:latin typeface="Times New Roman" panose="02020603050405020304" pitchFamily="18" charset="0"/>
                <a:cs typeface="Times New Roman" panose="02020603050405020304" pitchFamily="18" charset="0"/>
              </a:rPr>
              <a:t>fuqarolari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terapevt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nevropatolog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kardiolog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pediatr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travmatolog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otoloringolog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kabi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yo‘nalishlarda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bepul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ko‘rikdan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o‘tish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imkoniyatiga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bo‘lishdi</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45BFB343-2E8C-4342-A420-86E2CA759F00}"/>
              </a:ext>
            </a:extLst>
          </p:cNvPr>
          <p:cNvPicPr>
            <a:picLocks noChangeAspect="1"/>
          </p:cNvPicPr>
          <p:nvPr/>
        </p:nvPicPr>
        <p:blipFill>
          <a:blip r:embed="rId2"/>
          <a:stretch>
            <a:fillRect/>
          </a:stretch>
        </p:blipFill>
        <p:spPr>
          <a:xfrm>
            <a:off x="244418" y="4738305"/>
            <a:ext cx="2792967" cy="1948765"/>
          </a:xfrm>
          <a:prstGeom prst="rect">
            <a:avLst/>
          </a:prstGeom>
        </p:spPr>
      </p:pic>
      <p:pic>
        <p:nvPicPr>
          <p:cNvPr id="10" name="Рисунок 9">
            <a:extLst>
              <a:ext uri="{FF2B5EF4-FFF2-40B4-BE49-F238E27FC236}">
                <a16:creationId xmlns:a16="http://schemas.microsoft.com/office/drawing/2014/main" id="{AA2CFD64-4220-4143-A1C4-BDF52168F905}"/>
              </a:ext>
            </a:extLst>
          </p:cNvPr>
          <p:cNvPicPr>
            <a:picLocks noChangeAspect="1"/>
          </p:cNvPicPr>
          <p:nvPr/>
        </p:nvPicPr>
        <p:blipFill>
          <a:blip r:embed="rId3"/>
          <a:stretch>
            <a:fillRect/>
          </a:stretch>
        </p:blipFill>
        <p:spPr>
          <a:xfrm>
            <a:off x="3178180" y="4738305"/>
            <a:ext cx="2792961" cy="1999246"/>
          </a:xfrm>
          <a:prstGeom prst="rect">
            <a:avLst/>
          </a:prstGeom>
        </p:spPr>
      </p:pic>
      <p:sp>
        <p:nvSpPr>
          <p:cNvPr id="11" name="Прямоугольник 10">
            <a:extLst>
              <a:ext uri="{FF2B5EF4-FFF2-40B4-BE49-F238E27FC236}">
                <a16:creationId xmlns:a16="http://schemas.microsoft.com/office/drawing/2014/main" id="{9175A639-7155-4AE5-A730-7D4D92E4FCB5}"/>
              </a:ext>
            </a:extLst>
          </p:cNvPr>
          <p:cNvSpPr/>
          <p:nvPr/>
        </p:nvSpPr>
        <p:spPr>
          <a:xfrm>
            <a:off x="6079262" y="1475873"/>
            <a:ext cx="1556901" cy="369332"/>
          </a:xfrm>
          <a:prstGeom prst="rect">
            <a:avLst/>
          </a:prstGeom>
        </p:spPr>
        <p:txBody>
          <a:bodyPr wrap="none">
            <a:spAutoFit/>
          </a:bodyPr>
          <a:lstStyle/>
          <a:p>
            <a:r>
              <a:rPr lang="uz-Cyrl-UZ" b="1" i="1" dirty="0">
                <a:latin typeface="Times New Roman" panose="02020603050405020304" pitchFamily="18" charset="0"/>
                <a:ea typeface="Times New Roman" panose="02020603050405020304" pitchFamily="18" charset="0"/>
              </a:rPr>
              <a:t>15.11.2025 yil </a:t>
            </a:r>
            <a:endParaRPr lang="ru-RU" dirty="0"/>
          </a:p>
        </p:txBody>
      </p:sp>
      <p:sp>
        <p:nvSpPr>
          <p:cNvPr id="12" name="Прямоугольник 11">
            <a:extLst>
              <a:ext uri="{FF2B5EF4-FFF2-40B4-BE49-F238E27FC236}">
                <a16:creationId xmlns:a16="http://schemas.microsoft.com/office/drawing/2014/main" id="{62DB65DF-389B-4321-8BF5-CE446961D0ED}"/>
              </a:ext>
            </a:extLst>
          </p:cNvPr>
          <p:cNvSpPr/>
          <p:nvPr/>
        </p:nvSpPr>
        <p:spPr>
          <a:xfrm>
            <a:off x="8743965" y="1247582"/>
            <a:ext cx="4250550" cy="584775"/>
          </a:xfrm>
          <a:prstGeom prst="rect">
            <a:avLst/>
          </a:prstGeom>
        </p:spPr>
        <p:txBody>
          <a:bodyPr wrap="square">
            <a:spAutoFit/>
          </a:bodyPr>
          <a:lstStyle/>
          <a:p>
            <a:r>
              <a:rPr lang="uz-Cyrl-UZ" sz="1600" b="1" i="1" dirty="0">
                <a:latin typeface="Times New Roman" panose="02020603050405020304" pitchFamily="18" charset="0"/>
                <a:ea typeface="Times New Roman" panose="02020603050405020304" pitchFamily="18" charset="0"/>
              </a:rPr>
              <a:t>Olot tumani </a:t>
            </a:r>
            <a:endParaRPr lang="en-US" sz="1600" b="1" i="1" dirty="0">
              <a:latin typeface="Times New Roman" panose="02020603050405020304" pitchFamily="18" charset="0"/>
              <a:ea typeface="Times New Roman" panose="02020603050405020304" pitchFamily="18" charset="0"/>
            </a:endParaRPr>
          </a:p>
          <a:p>
            <a:r>
              <a:rPr lang="uz-Cyrl-UZ" sz="1600" b="1" i="1" dirty="0">
                <a:latin typeface="Times New Roman" panose="02020603050405020304" pitchFamily="18" charset="0"/>
                <a:ea typeface="Times New Roman" panose="02020603050405020304" pitchFamily="18" charset="0"/>
              </a:rPr>
              <a:t>1-ko‘p tarmoqli markaziy poliklinikasi</a:t>
            </a:r>
            <a:endParaRPr lang="ru-RU" sz="1600" dirty="0"/>
          </a:p>
        </p:txBody>
      </p:sp>
      <p:sp>
        <p:nvSpPr>
          <p:cNvPr id="13" name="Rectangle 2">
            <a:extLst>
              <a:ext uri="{FF2B5EF4-FFF2-40B4-BE49-F238E27FC236}">
                <a16:creationId xmlns:a16="http://schemas.microsoft.com/office/drawing/2014/main" id="{328D2C5D-9A9F-419F-AB04-84446EBFF5A9}"/>
              </a:ext>
            </a:extLst>
          </p:cNvPr>
          <p:cNvSpPr>
            <a:spLocks noChangeArrowheads="1"/>
          </p:cNvSpPr>
          <p:nvPr/>
        </p:nvSpPr>
        <p:spPr bwMode="auto">
          <a:xfrm>
            <a:off x="6109035" y="1881530"/>
            <a:ext cx="59906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uz-Cyrl-UZ"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Abu Ali ibn Sino nomidagi Buxoro davlat tibbiyot instituti rektori Sh.J.Teshayev tomonidan Olot tumanining</a:t>
            </a:r>
            <a:r>
              <a:rPr kumimoji="0" lang="uz-Cyrl-UZ" altLang="ru-RU" sz="14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z-Cyrl-UZ" altLang="ru-RU"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1-ko‘p tarmoqli markaziy </a:t>
            </a:r>
            <a:r>
              <a:rPr kumimoji="0" lang="en-US" altLang="ru-RU" sz="1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poliklenikasida</a:t>
            </a:r>
            <a:r>
              <a:rPr kumimoji="0" lang="en-US" altLang="ru-RU"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1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sayyor</a:t>
            </a:r>
            <a:r>
              <a:rPr kumimoji="0" lang="en-US" altLang="ru-RU"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1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qabul</a:t>
            </a:r>
            <a:r>
              <a:rPr kumimoji="0" lang="en-US" altLang="ru-RU"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1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o’tqazildi</a:t>
            </a:r>
            <a:r>
              <a:rPr kumimoji="0" lang="en-US" altLang="ru-RU"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z-Cyrl-UZ" sz="1400" dirty="0">
                <a:latin typeface="Times New Roman" panose="02020603050405020304" pitchFamily="18" charset="0"/>
                <a:cs typeface="Times New Roman" panose="02020603050405020304" pitchFamily="18" charset="0"/>
              </a:rPr>
              <a:t> Tibbiy ko‘rikda 20 nafarga yaqin yuqori malakali shifokor va professorlar qatnashib, aholining salomatligini chuqur o‘rganish, kasalliklarni erta aniqlash va zarur tibbiy maslahatlar berish bilan shug‘ullandi. Terapevt, nevropatolog, kardiolog, pediatr kabi yo‘nalishlardagi shifokorlar tomonidan 250 nafarga yaqin mahalla fuqarolari bepul ko‘rikdan o‘tkazildi. Shuningdek, bir qator bemorlarga qo‘shimcha tavsiyalar va davolanish uchun yo‘llanmalar berildi.</a:t>
            </a:r>
            <a:endParaRPr kumimoji="0" lang="uz-Cyrl-UZ"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77C5FE8D-3562-48C4-B9B1-50D9ADDC4F36}"/>
              </a:ext>
            </a:extLst>
          </p:cNvPr>
          <p:cNvPicPr/>
          <p:nvPr/>
        </p:nvPicPr>
        <p:blipFill>
          <a:blip r:embed="rId4"/>
          <a:stretch>
            <a:fillRect/>
          </a:stretch>
        </p:blipFill>
        <p:spPr>
          <a:xfrm>
            <a:off x="6279038" y="4738304"/>
            <a:ext cx="2708228" cy="1999246"/>
          </a:xfrm>
          <a:prstGeom prst="rect">
            <a:avLst/>
          </a:prstGeom>
        </p:spPr>
      </p:pic>
      <p:pic>
        <p:nvPicPr>
          <p:cNvPr id="17" name="Рисунок 16">
            <a:extLst>
              <a:ext uri="{FF2B5EF4-FFF2-40B4-BE49-F238E27FC236}">
                <a16:creationId xmlns:a16="http://schemas.microsoft.com/office/drawing/2014/main" id="{6DFBD814-FC98-43F4-A920-0984FDA748F8}"/>
              </a:ext>
            </a:extLst>
          </p:cNvPr>
          <p:cNvPicPr/>
          <p:nvPr/>
        </p:nvPicPr>
        <p:blipFill>
          <a:blip r:embed="rId5"/>
          <a:stretch>
            <a:fillRect/>
          </a:stretch>
        </p:blipFill>
        <p:spPr>
          <a:xfrm>
            <a:off x="9167419" y="4738304"/>
            <a:ext cx="2708228" cy="1999246"/>
          </a:xfrm>
          <a:prstGeom prst="rect">
            <a:avLst/>
          </a:prstGeom>
        </p:spPr>
      </p:pic>
      <p:sp>
        <p:nvSpPr>
          <p:cNvPr id="19" name="Прямоугольник: скругленные противолежащие углы 18">
            <a:extLst>
              <a:ext uri="{FF2B5EF4-FFF2-40B4-BE49-F238E27FC236}">
                <a16:creationId xmlns:a16="http://schemas.microsoft.com/office/drawing/2014/main" id="{4242945D-24FB-46F2-9EA5-A78488C54B87}"/>
              </a:ext>
            </a:extLst>
          </p:cNvPr>
          <p:cNvSpPr/>
          <p:nvPr/>
        </p:nvSpPr>
        <p:spPr>
          <a:xfrm>
            <a:off x="130629" y="99297"/>
            <a:ext cx="11867666" cy="1053228"/>
          </a:xfrm>
          <a:prstGeom prst="round2DiagRect">
            <a:avLst/>
          </a:prstGeom>
          <a:solidFill>
            <a:schemeClr val="accent5">
              <a:lumMod val="60000"/>
              <a:lumOff val="40000"/>
            </a:schemeClr>
          </a:solidFill>
          <a:ln>
            <a:solidFill>
              <a:schemeClr val="accent1">
                <a:lumMod val="50000"/>
              </a:schemeClr>
            </a:solidFill>
          </a:ln>
          <a:scene3d>
            <a:camera prst="orthographicFront"/>
            <a:lightRig rig="threePt" dir="t"/>
          </a:scene3d>
          <a:sp3d extrusionH="76200" contourW="12700">
            <a:bevelB w="139700" prst="cross"/>
            <a:extrusionClr>
              <a:schemeClr val="accent5">
                <a:lumMod val="50000"/>
              </a:schemeClr>
            </a:extrusionClr>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 ALI IBN SINO NOMIDAGI BUXORO DAVLAT TIBIYOT INSTITUTI REKTORI VA INSTITUTI RAHBARIYATI TOMONIDAN 2025-YIL OKTYABR-NOYABR OYLARIDA O’TKAZILGAN </a:t>
            </a:r>
          </a:p>
          <a:p>
            <a:pPr algn="ct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SAYYOR QABULLAR</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63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8791DD0-04AF-4DB5-B8F0-11B0455F63A5}"/>
              </a:ext>
            </a:extLst>
          </p:cNvPr>
          <p:cNvSpPr/>
          <p:nvPr/>
        </p:nvSpPr>
        <p:spPr>
          <a:xfrm>
            <a:off x="758499" y="1225402"/>
            <a:ext cx="1511952" cy="369332"/>
          </a:xfrm>
          <a:prstGeom prst="rect">
            <a:avLst/>
          </a:prstGeom>
        </p:spPr>
        <p:txBody>
          <a:bodyPr wrap="none">
            <a:spAutoFit/>
          </a:bodyPr>
          <a:lstStyle/>
          <a:p>
            <a:r>
              <a:rPr lang="uz-Cyrl-UZ" b="1" i="1" dirty="0">
                <a:latin typeface="Times New Roman" panose="02020603050405020304" pitchFamily="18" charset="0"/>
                <a:ea typeface="Times New Roman" panose="02020603050405020304" pitchFamily="18" charset="0"/>
              </a:rPr>
              <a:t>1</a:t>
            </a:r>
            <a:r>
              <a:rPr lang="en-US" b="1" i="1" dirty="0">
                <a:latin typeface="Times New Roman" panose="02020603050405020304" pitchFamily="18" charset="0"/>
                <a:ea typeface="Times New Roman" panose="02020603050405020304" pitchFamily="18" charset="0"/>
              </a:rPr>
              <a:t>3</a:t>
            </a:r>
            <a:r>
              <a:rPr lang="uz-Cyrl-UZ" b="1" i="1" dirty="0">
                <a:latin typeface="Times New Roman" panose="02020603050405020304" pitchFamily="18" charset="0"/>
                <a:ea typeface="Times New Roman" panose="02020603050405020304" pitchFamily="18" charset="0"/>
              </a:rPr>
              <a:t>.1</a:t>
            </a:r>
            <a:r>
              <a:rPr lang="en-US" b="1" i="1" dirty="0">
                <a:latin typeface="Times New Roman" panose="02020603050405020304" pitchFamily="18" charset="0"/>
                <a:ea typeface="Times New Roman" panose="02020603050405020304" pitchFamily="18" charset="0"/>
              </a:rPr>
              <a:t>2</a:t>
            </a:r>
            <a:r>
              <a:rPr lang="uz-Cyrl-UZ" b="1" i="1" dirty="0">
                <a:latin typeface="Times New Roman" panose="02020603050405020304" pitchFamily="18" charset="0"/>
                <a:ea typeface="Times New Roman" panose="02020603050405020304" pitchFamily="18" charset="0"/>
              </a:rPr>
              <a:t>.2025 yil</a:t>
            </a:r>
            <a:endParaRPr lang="ru-RU" dirty="0"/>
          </a:p>
        </p:txBody>
      </p:sp>
      <p:sp>
        <p:nvSpPr>
          <p:cNvPr id="7" name="Прямоугольник 6">
            <a:extLst>
              <a:ext uri="{FF2B5EF4-FFF2-40B4-BE49-F238E27FC236}">
                <a16:creationId xmlns:a16="http://schemas.microsoft.com/office/drawing/2014/main" id="{DA508E8B-81A1-481C-945B-1C08002483C1}"/>
              </a:ext>
            </a:extLst>
          </p:cNvPr>
          <p:cNvSpPr/>
          <p:nvPr/>
        </p:nvSpPr>
        <p:spPr>
          <a:xfrm>
            <a:off x="8362037" y="1225402"/>
            <a:ext cx="3461204" cy="369332"/>
          </a:xfrm>
          <a:prstGeom prst="rect">
            <a:avLst/>
          </a:prstGeom>
        </p:spPr>
        <p:txBody>
          <a:bodyPr wrap="none">
            <a:spAutoFit/>
          </a:bodyPr>
          <a:lstStyle/>
          <a:p>
            <a:r>
              <a:rPr lang="en-US" b="1" i="1" dirty="0" err="1">
                <a:latin typeface="Times New Roman" panose="02020603050405020304" pitchFamily="18" charset="0"/>
                <a:ea typeface="Times New Roman" panose="02020603050405020304" pitchFamily="18" charset="0"/>
              </a:rPr>
              <a:t>Kogon</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shahar</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oilaviy</a:t>
            </a:r>
            <a:r>
              <a:rPr lang="en-US" b="1" i="1" dirty="0">
                <a:latin typeface="Times New Roman" panose="02020603050405020304" pitchFamily="18" charset="0"/>
                <a:ea typeface="Times New Roman" panose="02020603050405020304" pitchFamily="18" charset="0"/>
              </a:rPr>
              <a:t> </a:t>
            </a:r>
            <a:r>
              <a:rPr lang="uz-Cyrl-UZ" b="1" i="1" dirty="0">
                <a:latin typeface="Times New Roman" panose="02020603050405020304" pitchFamily="18" charset="0"/>
                <a:ea typeface="Times New Roman" panose="02020603050405020304" pitchFamily="18" charset="0"/>
              </a:rPr>
              <a:t>poliklinikasi</a:t>
            </a:r>
            <a:endParaRPr lang="ru-RU" dirty="0"/>
          </a:p>
        </p:txBody>
      </p:sp>
      <p:sp>
        <p:nvSpPr>
          <p:cNvPr id="8" name="Прямоугольник 7">
            <a:extLst>
              <a:ext uri="{FF2B5EF4-FFF2-40B4-BE49-F238E27FC236}">
                <a16:creationId xmlns:a16="http://schemas.microsoft.com/office/drawing/2014/main" id="{13D2281F-8E52-4934-B5E9-C84DCE30E42C}"/>
              </a:ext>
            </a:extLst>
          </p:cNvPr>
          <p:cNvSpPr/>
          <p:nvPr/>
        </p:nvSpPr>
        <p:spPr>
          <a:xfrm>
            <a:off x="247650" y="1594734"/>
            <a:ext cx="5619750" cy="5523243"/>
          </a:xfrm>
          <a:prstGeom prst="rect">
            <a:avLst/>
          </a:prstGeom>
        </p:spPr>
        <p:txBody>
          <a:bodyPr wrap="square">
            <a:spAutoFit/>
          </a:bodyPr>
          <a:lstStyle/>
          <a:p>
            <a:pPr algn="just">
              <a:lnSpc>
                <a:spcPct val="115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2025-</a:t>
            </a:r>
            <a:r>
              <a:rPr lang="uz-Cyrl-UZ" sz="1400" dirty="0">
                <a:latin typeface="Times New Roman" panose="02020603050405020304" pitchFamily="18" charset="0"/>
                <a:ea typeface="Calibri" panose="020F0502020204030204" pitchFamily="34" charset="0"/>
                <a:cs typeface="Times New Roman" panose="02020603050405020304" pitchFamily="18" charset="0"/>
              </a:rPr>
              <a:t>yil 1</a:t>
            </a:r>
            <a:r>
              <a:rPr lang="en-US" sz="1400" dirty="0">
                <a:latin typeface="Times New Roman" panose="02020603050405020304" pitchFamily="18" charset="0"/>
                <a:ea typeface="Calibri" panose="020F0502020204030204" pitchFamily="34" charset="0"/>
                <a:cs typeface="Times New Roman" panose="02020603050405020304" pitchFamily="18" charset="0"/>
              </a:rPr>
              <a:t>3</a:t>
            </a:r>
            <a:r>
              <a:rPr lang="uz-Cyrl-UZ" sz="1400"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dekabr</a:t>
            </a:r>
            <a:r>
              <a:rPr lang="uz-Cyrl-UZ" sz="1400" dirty="0">
                <a:latin typeface="Times New Roman" panose="02020603050405020304" pitchFamily="18" charset="0"/>
                <a:ea typeface="Calibri" panose="020F0502020204030204" pitchFamily="34" charset="0"/>
                <a:cs typeface="Times New Roman" panose="02020603050405020304" pitchFamily="18" charset="0"/>
              </a:rPr>
              <a:t> kuni Oʻzbekiston Respublikasi Hisob palatasining 2025-yil 15-iyuldagi 02-867-sonli xati va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Oliy</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taʼlim</a:t>
            </a:r>
            <a:r>
              <a:rPr lang="en-US" sz="1400" dirty="0">
                <a:latin typeface="Times New Roman" panose="02020603050405020304" pitchFamily="18" charset="0"/>
                <a:ea typeface="Calibri" panose="020F0502020204030204" pitchFamily="34" charset="0"/>
                <a:cs typeface="Times New Roman" panose="02020603050405020304" pitchFamily="18" charset="0"/>
              </a:rPr>
              <a:t>, fan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va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innovatsiyalar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vazirligining</a:t>
            </a:r>
            <a:r>
              <a:rPr lang="en-US" sz="1400" dirty="0">
                <a:latin typeface="Times New Roman" panose="02020603050405020304" pitchFamily="18" charset="0"/>
                <a:ea typeface="Calibri" panose="020F0502020204030204" pitchFamily="34" charset="0"/>
                <a:cs typeface="Times New Roman" panose="02020603050405020304" pitchFamily="18" charset="0"/>
              </a:rPr>
              <a:t> 2025-yil 13-avgustdagi 01/15-4-416-sonli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topshirigʻi</a:t>
            </a:r>
            <a:r>
              <a:rPr lang="uz-Cyrl-UZ" sz="1400" dirty="0">
                <a:latin typeface="Times New Roman" panose="02020603050405020304" pitchFamily="18" charset="0"/>
                <a:ea typeface="Calibri" panose="020F0502020204030204" pitchFamily="34" charset="0"/>
                <a:cs typeface="Times New Roman" panose="02020603050405020304" pitchFamily="18" charset="0"/>
              </a:rPr>
              <a:t>ga asosan, Buxoro viloyati mahallalarida aholi muammolarini oʻrganish va hal etish, bandligini taʼminlash, kambagʻallikni qisqartirish bilan manzilli ishlash kabi yoʻnalishlarda olib borilayotgan ishlar holatini oʻrganish va amaliy yordam koʻrsatish</a:t>
            </a:r>
            <a:r>
              <a:rPr lang="uz-Cyrl-UZ"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uz-Cyrl-UZ" sz="1400" dirty="0">
                <a:latin typeface="Times New Roman" panose="02020603050405020304" pitchFamily="18" charset="0"/>
                <a:ea typeface="Calibri" panose="020F0502020204030204" pitchFamily="34" charset="0"/>
                <a:cs typeface="Times New Roman" panose="02020603050405020304" pitchFamily="18" charset="0"/>
              </a:rPr>
              <a:t>topshirigʻi ijrosini taʼminlash maqsadida aholi va yoshlarni qiynayotgan muammolarini tezkorlik bilan hal etishga qaratilgan sayyor qabullarni ilovada keltirilgan namunaviy reja-grafik asosida  Abu Ali ibn Sino nomidagi Buxoro davlat tibbiyot instituti r</a:t>
            </a:r>
            <a:r>
              <a:rPr lang="en-US" sz="1400" dirty="0" err="1">
                <a:latin typeface="Times New Roman" panose="02020603050405020304" pitchFamily="18" charset="0"/>
                <a:ea typeface="Calibri" panose="020F0502020204030204" pitchFamily="34" charset="0"/>
                <a:cs typeface="Times New Roman" panose="02020603050405020304" pitchFamily="18" charset="0"/>
              </a:rPr>
              <a:t>ahbariyati</a:t>
            </a:r>
            <a:r>
              <a:rPr lang="uz-Cyrl-UZ" sz="1400" dirty="0">
                <a:latin typeface="Times New Roman" panose="02020603050405020304" pitchFamily="18" charset="0"/>
                <a:ea typeface="Calibri" panose="020F0502020204030204" pitchFamily="34" charset="0"/>
                <a:cs typeface="Times New Roman" panose="02020603050405020304" pitchFamily="18" charset="0"/>
              </a:rPr>
              <a:t> tomonidan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Kogon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shahr</a:t>
            </a:r>
            <a:r>
              <a:rPr lang="uz-Cyrl-UZ" sz="1400" dirty="0">
                <a:latin typeface="Times New Roman" panose="02020603050405020304" pitchFamily="18" charset="0"/>
                <a:ea typeface="Calibri" panose="020F0502020204030204" pitchFamily="34" charset="0"/>
                <a:cs typeface="Times New Roman" panose="02020603050405020304" pitchFamily="18" charset="0"/>
              </a:rPr>
              <a:t>ining</a:t>
            </a:r>
            <a:r>
              <a:rPr lang="uz-Cyrl-UZ" sz="1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oilavav</a:t>
            </a:r>
            <a:r>
              <a:rPr lang="uz-Cyrl-UZ" sz="1400" dirty="0">
                <a:latin typeface="Times New Roman" panose="02020603050405020304" pitchFamily="18" charset="0"/>
                <a:ea typeface="Times New Roman" panose="02020603050405020304" pitchFamily="18" charset="0"/>
                <a:cs typeface="Times New Roman" panose="02020603050405020304" pitchFamily="18" charset="0"/>
              </a:rPr>
              <a:t>iy poliklinikasida </a:t>
            </a:r>
            <a:r>
              <a:rPr lang="en-US" sz="1400" dirty="0">
                <a:latin typeface="Times New Roman" panose="02020603050405020304" pitchFamily="18" charset="0"/>
                <a:ea typeface="Calibri" panose="020F0502020204030204" pitchFamily="34" charset="0"/>
                <a:cs typeface="Times New Roman" panose="02020603050405020304" pitchFamily="18" charset="0"/>
              </a:rPr>
              <a:t>a</a:t>
            </a:r>
            <a:r>
              <a:rPr lang="uz-Cyrl-UZ" sz="1400" dirty="0">
                <a:latin typeface="Times New Roman" panose="02020603050405020304" pitchFamily="18" charset="0"/>
                <a:ea typeface="Calibri" panose="020F0502020204030204" pitchFamily="34" charset="0"/>
                <a:cs typeface="Times New Roman" panose="02020603050405020304" pitchFamily="18" charset="0"/>
              </a:rPr>
              <a:t>holi uchun navbatdagi sayyor qabul va bepul tibbiy ko‘rik tadbiri tashkil etildi.</a:t>
            </a:r>
            <a:r>
              <a:rPr lang="uz-Cyrl-UZ" sz="1400" dirty="0">
                <a:latin typeface="Times New Roman" panose="02020603050405020304" pitchFamily="18" charset="0"/>
                <a:cs typeface="Times New Roman" panose="02020603050405020304" pitchFamily="18" charset="0"/>
              </a:rPr>
              <a:t> Tibbiy ko‘rikda 25 nafarga yaqin yuqori malakali shifokor vaj professorlar qatnashib, aholiningj salomatligini chuqur o‘rganish, kasallisklarni erta aniqlash va zarur tibbiy maslahatlar berish bilan shug‘ullandi. Terapevt, nevropatolog, kardiolog, pediatr kabi yo‘nalishlardagi shifokorlar tomonidan 300 nafarga yaqin mahalla fuqarolari bepul ko‘rikdan o‘tkazildi. Mazkur tadbir Kogon shahar oilaviy poliklinikasida o‘tkazilib, unda shaharning 300 nafarga yaqin aholisi ishtirok etdi. Shuningdek, 8 nafar bemorlarga qo‘shimcha MRT, MSKT, UZI, Dopler, Exo EKG, qon tahlillaridan bepul o`tkazish va davolanish uchun institut klinikasiga yo‘llanmalar berildi</a:t>
            </a:r>
            <a:r>
              <a:rPr lang="uz-Cyrl-UZ" sz="1400" dirty="0"/>
              <a:t>.</a:t>
            </a:r>
            <a:endParaRPr lang="ru-RU" sz="1400" dirty="0"/>
          </a:p>
          <a:p>
            <a:pPr lvl="0" algn="just">
              <a:lnSpc>
                <a:spcPct val="115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скругленные противолежащие углы 8">
            <a:extLst>
              <a:ext uri="{FF2B5EF4-FFF2-40B4-BE49-F238E27FC236}">
                <a16:creationId xmlns:a16="http://schemas.microsoft.com/office/drawing/2014/main" id="{78623CB1-D508-4D3A-A06A-BDA0B93A2C22}"/>
              </a:ext>
            </a:extLst>
          </p:cNvPr>
          <p:cNvSpPr/>
          <p:nvPr/>
        </p:nvSpPr>
        <p:spPr>
          <a:xfrm>
            <a:off x="247650" y="108848"/>
            <a:ext cx="11696699" cy="1116554"/>
          </a:xfrm>
          <a:prstGeom prst="round2DiagRect">
            <a:avLst/>
          </a:prstGeom>
          <a:solidFill>
            <a:srgbClr val="B4C7E7"/>
          </a:solidFill>
          <a:ln>
            <a:solidFill>
              <a:schemeClr val="accent1">
                <a:lumMod val="50000"/>
              </a:schemeClr>
            </a:solidFill>
          </a:ln>
          <a:scene3d>
            <a:camera prst="orthographicFront"/>
            <a:lightRig rig="threePt" dir="t"/>
          </a:scene3d>
          <a:sp3d extrusionH="76200" contourW="12700">
            <a:bevelB w="139700" prst="cross"/>
            <a:extrusionClr>
              <a:schemeClr val="accent5">
                <a:lumMod val="50000"/>
              </a:schemeClr>
            </a:extrusionClr>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 ALI IBN SINO NOMIDAGI BUXORO DAVLAT TIBIYOT INSTITUTI </a:t>
            </a:r>
            <a:r>
              <a:rPr lang="uz-Cyrl-UZ" b="1" dirty="0">
                <a:solidFill>
                  <a:schemeClr val="tx1"/>
                </a:solidFill>
                <a:latin typeface="Times New Roman" panose="02020603050405020304" pitchFamily="18" charset="0"/>
                <a:cs typeface="Times New Roman" panose="02020603050405020304" pitchFamily="18" charset="0"/>
              </a:rPr>
              <a:t>R</a:t>
            </a:r>
            <a:r>
              <a:rPr lang="en-US" b="1" dirty="0">
                <a:solidFill>
                  <a:schemeClr val="tx1"/>
                </a:solidFill>
                <a:latin typeface="Times New Roman" panose="02020603050405020304" pitchFamily="18" charset="0"/>
                <a:cs typeface="Times New Roman" panose="02020603050405020304" pitchFamily="18" charset="0"/>
              </a:rPr>
              <a:t>AHBARIYATI</a:t>
            </a:r>
            <a:r>
              <a:rPr lang="uz-Cyrl-UZ" b="1" dirty="0">
                <a:solidFill>
                  <a:schemeClr val="tx1"/>
                </a:solidFill>
                <a:latin typeface="Times New Roman" panose="02020603050405020304" pitchFamily="18" charset="0"/>
                <a:cs typeface="Times New Roman" panose="02020603050405020304" pitchFamily="18" charset="0"/>
              </a:rPr>
              <a:t> TOMONIDAN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2025-YIL DEKABR OYIDA O’TKAZILGAN SAYYOR QABUL</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Изображение 1">
            <a:extLst>
              <a:ext uri="{FF2B5EF4-FFF2-40B4-BE49-F238E27FC236}">
                <a16:creationId xmlns:a16="http://schemas.microsoft.com/office/drawing/2014/main" id="{AB45FF09-83F0-44CE-B331-6A375D561519}"/>
              </a:ext>
            </a:extLst>
          </p:cNvPr>
          <p:cNvPicPr/>
          <p:nvPr/>
        </p:nvPicPr>
        <p:blipFill>
          <a:blip r:embed="rId2"/>
          <a:stretch>
            <a:fillRect/>
          </a:stretch>
        </p:blipFill>
        <p:spPr>
          <a:xfrm>
            <a:off x="5988509" y="3819525"/>
            <a:ext cx="5955841" cy="2819400"/>
          </a:xfrm>
          <a:prstGeom prst="rect">
            <a:avLst/>
          </a:prstGeom>
          <a:noFill/>
          <a:ln>
            <a:noFill/>
          </a:ln>
        </p:spPr>
      </p:pic>
      <p:pic>
        <p:nvPicPr>
          <p:cNvPr id="12" name="Изображение 3">
            <a:extLst>
              <a:ext uri="{FF2B5EF4-FFF2-40B4-BE49-F238E27FC236}">
                <a16:creationId xmlns:a16="http://schemas.microsoft.com/office/drawing/2014/main" id="{5CC700CD-0DD0-4490-99AD-535AAD2235F8}"/>
              </a:ext>
            </a:extLst>
          </p:cNvPr>
          <p:cNvPicPr/>
          <p:nvPr/>
        </p:nvPicPr>
        <p:blipFill>
          <a:blip r:embed="rId3"/>
          <a:stretch>
            <a:fillRect/>
          </a:stretch>
        </p:blipFill>
        <p:spPr>
          <a:xfrm>
            <a:off x="9105901" y="1642707"/>
            <a:ext cx="2838450" cy="2007870"/>
          </a:xfrm>
          <a:prstGeom prst="rect">
            <a:avLst/>
          </a:prstGeom>
          <a:noFill/>
          <a:ln>
            <a:noFill/>
          </a:ln>
        </p:spPr>
      </p:pic>
      <p:pic>
        <p:nvPicPr>
          <p:cNvPr id="13" name="Изображение 7">
            <a:extLst>
              <a:ext uri="{FF2B5EF4-FFF2-40B4-BE49-F238E27FC236}">
                <a16:creationId xmlns:a16="http://schemas.microsoft.com/office/drawing/2014/main" id="{E05C4156-B2C8-4377-AF16-DB8B11804257}"/>
              </a:ext>
            </a:extLst>
          </p:cNvPr>
          <p:cNvPicPr/>
          <p:nvPr/>
        </p:nvPicPr>
        <p:blipFill>
          <a:blip r:embed="rId4"/>
          <a:stretch>
            <a:fillRect/>
          </a:stretch>
        </p:blipFill>
        <p:spPr>
          <a:xfrm>
            <a:off x="5988509" y="1642707"/>
            <a:ext cx="2838450" cy="2007870"/>
          </a:xfrm>
          <a:prstGeom prst="rect">
            <a:avLst/>
          </a:prstGeom>
          <a:noFill/>
          <a:ln>
            <a:noFill/>
          </a:ln>
        </p:spPr>
      </p:pic>
    </p:spTree>
    <p:extLst>
      <p:ext uri="{BB962C8B-B14F-4D97-AF65-F5344CB8AC3E}">
        <p14:creationId xmlns:p14="http://schemas.microsoft.com/office/powerpoint/2010/main" val="270648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противолежащие углы 3">
            <a:extLst>
              <a:ext uri="{FF2B5EF4-FFF2-40B4-BE49-F238E27FC236}">
                <a16:creationId xmlns:a16="http://schemas.microsoft.com/office/drawing/2014/main" id="{D8F9FC7F-52E0-4F2F-9F4B-C6F0005AC080}"/>
              </a:ext>
            </a:extLst>
          </p:cNvPr>
          <p:cNvSpPr/>
          <p:nvPr/>
        </p:nvSpPr>
        <p:spPr>
          <a:xfrm>
            <a:off x="527221" y="108848"/>
            <a:ext cx="11137557" cy="1116554"/>
          </a:xfrm>
          <a:prstGeom prst="round2DiagRect">
            <a:avLst/>
          </a:prstGeom>
          <a:solidFill>
            <a:srgbClr val="B4C7E7"/>
          </a:solidFill>
          <a:ln>
            <a:solidFill>
              <a:schemeClr val="accent1">
                <a:lumMod val="50000"/>
              </a:schemeClr>
            </a:solidFill>
          </a:ln>
          <a:scene3d>
            <a:camera prst="orthographicFront"/>
            <a:lightRig rig="threePt" dir="t"/>
          </a:scene3d>
          <a:sp3d extrusionH="76200" contourW="12700">
            <a:bevelB w="139700" prst="cross"/>
            <a:extrusionClr>
              <a:schemeClr val="accent5">
                <a:lumMod val="50000"/>
              </a:schemeClr>
            </a:extrusionClr>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 ALI IBN SINO NOMIDAGI BUXORO DAVLAT TIBIYOT INSTITUTI REKTORI TOMONIDAN 2026-YIL YANVAR OYIDA O’TKAZILGAN SAYYOR QABUL MA’LUMOTLAR</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ACE3E84A-BFC3-43A5-A682-CB8D1C94F655}"/>
              </a:ext>
            </a:extLst>
          </p:cNvPr>
          <p:cNvSpPr/>
          <p:nvPr/>
        </p:nvSpPr>
        <p:spPr>
          <a:xfrm>
            <a:off x="527221" y="1225402"/>
            <a:ext cx="6096000" cy="584775"/>
          </a:xfrm>
          <a:prstGeom prst="rect">
            <a:avLst/>
          </a:prstGeom>
        </p:spPr>
        <p:txBody>
          <a:bodyPr>
            <a:spAutoFit/>
          </a:bodyPr>
          <a:lstStyle/>
          <a:p>
            <a:endParaRPr lang="ru-RU" sz="1600" b="1" i="1" dirty="0">
              <a:solidFill>
                <a:srgbClr val="000000"/>
              </a:solidFill>
              <a:latin typeface="Times New Roman" panose="02020603050405020304" pitchFamily="18" charset="0"/>
            </a:endParaRPr>
          </a:p>
          <a:p>
            <a:r>
              <a:rPr lang="en-US" sz="1600" b="1" i="1" dirty="0">
                <a:solidFill>
                  <a:srgbClr val="000000"/>
                </a:solidFill>
                <a:latin typeface="Times New Roman" panose="02020603050405020304" pitchFamily="18" charset="0"/>
              </a:rPr>
              <a:t> 23.01.2026 </a:t>
            </a:r>
            <a:r>
              <a:rPr lang="en-US" sz="1600" b="1" i="1" dirty="0" err="1">
                <a:solidFill>
                  <a:srgbClr val="000000"/>
                </a:solidFill>
                <a:latin typeface="Times New Roman" panose="02020603050405020304" pitchFamily="18" charset="0"/>
              </a:rPr>
              <a:t>yil</a:t>
            </a:r>
            <a:r>
              <a:rPr lang="en-US" sz="1600" b="1" i="1" dirty="0">
                <a:solidFill>
                  <a:srgbClr val="000000"/>
                </a:solidFill>
                <a:latin typeface="Times New Roman" panose="02020603050405020304" pitchFamily="18" charset="0"/>
              </a:rPr>
              <a:t> </a:t>
            </a:r>
            <a:endParaRPr lang="ru-RU" sz="1600" b="1" i="1" dirty="0"/>
          </a:p>
        </p:txBody>
      </p:sp>
      <p:sp>
        <p:nvSpPr>
          <p:cNvPr id="6" name="Прямоугольник 5">
            <a:extLst>
              <a:ext uri="{FF2B5EF4-FFF2-40B4-BE49-F238E27FC236}">
                <a16:creationId xmlns:a16="http://schemas.microsoft.com/office/drawing/2014/main" id="{55C9AD27-BD39-45C8-A5B5-FA33F3651077}"/>
              </a:ext>
            </a:extLst>
          </p:cNvPr>
          <p:cNvSpPr/>
          <p:nvPr/>
        </p:nvSpPr>
        <p:spPr>
          <a:xfrm>
            <a:off x="7648576" y="1225401"/>
            <a:ext cx="4133850" cy="615553"/>
          </a:xfrm>
          <a:prstGeom prst="rect">
            <a:avLst/>
          </a:prstGeom>
        </p:spPr>
        <p:txBody>
          <a:bodyPr wrap="square">
            <a:spAutoFit/>
          </a:bodyPr>
          <a:lstStyle/>
          <a:p>
            <a:endParaRPr lang="ru-RU"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 </a:t>
            </a:r>
            <a:r>
              <a:rPr lang="en-US" b="1" i="1" dirty="0" err="1">
                <a:solidFill>
                  <a:srgbClr val="000000"/>
                </a:solidFill>
                <a:latin typeface="Times New Roman" panose="02020603050405020304" pitchFamily="18" charset="0"/>
              </a:rPr>
              <a:t>Buxoro</a:t>
            </a:r>
            <a:r>
              <a:rPr lang="en-US" b="1" i="1" dirty="0">
                <a:solidFill>
                  <a:srgbClr val="000000"/>
                </a:solidFill>
                <a:latin typeface="Times New Roman" panose="02020603050405020304" pitchFamily="18" charset="0"/>
              </a:rPr>
              <a:t> </a:t>
            </a:r>
            <a:r>
              <a:rPr lang="en-US" b="1" i="1" dirty="0" err="1">
                <a:solidFill>
                  <a:srgbClr val="000000"/>
                </a:solidFill>
                <a:latin typeface="Times New Roman" panose="02020603050405020304" pitchFamily="18" charset="0"/>
              </a:rPr>
              <a:t>davlat</a:t>
            </a:r>
            <a:r>
              <a:rPr lang="en-US" b="1" i="1" dirty="0">
                <a:solidFill>
                  <a:srgbClr val="000000"/>
                </a:solidFill>
                <a:latin typeface="Times New Roman" panose="02020603050405020304" pitchFamily="18" charset="0"/>
              </a:rPr>
              <a:t> </a:t>
            </a:r>
            <a:r>
              <a:rPr lang="en-US" b="1" i="1" dirty="0" err="1">
                <a:solidFill>
                  <a:srgbClr val="000000"/>
                </a:solidFill>
                <a:latin typeface="Times New Roman" panose="02020603050405020304" pitchFamily="18" charset="0"/>
              </a:rPr>
              <a:t>tibbiyot</a:t>
            </a:r>
            <a:r>
              <a:rPr lang="en-US" b="1" i="1" dirty="0">
                <a:solidFill>
                  <a:srgbClr val="000000"/>
                </a:solidFill>
                <a:latin typeface="Times New Roman" panose="02020603050405020304" pitchFamily="18" charset="0"/>
              </a:rPr>
              <a:t> </a:t>
            </a:r>
            <a:r>
              <a:rPr lang="en-US" b="1" i="1" dirty="0" err="1">
                <a:solidFill>
                  <a:srgbClr val="000000"/>
                </a:solidFill>
                <a:latin typeface="Times New Roman" panose="02020603050405020304" pitchFamily="18" charset="0"/>
              </a:rPr>
              <a:t>instituti</a:t>
            </a:r>
            <a:r>
              <a:rPr lang="en-US" b="1" i="1" dirty="0">
                <a:solidFill>
                  <a:srgbClr val="000000"/>
                </a:solidFill>
                <a:latin typeface="Times New Roman" panose="02020603050405020304" pitchFamily="18" charset="0"/>
              </a:rPr>
              <a:t> </a:t>
            </a:r>
            <a:r>
              <a:rPr lang="en-US" b="1" i="1" dirty="0" err="1">
                <a:solidFill>
                  <a:srgbClr val="000000"/>
                </a:solidFill>
                <a:latin typeface="Times New Roman" panose="02020603050405020304" pitchFamily="18" charset="0"/>
              </a:rPr>
              <a:t>Klinikasi</a:t>
            </a:r>
            <a:r>
              <a:rPr lang="en-US" b="1" i="1" dirty="0">
                <a:solidFill>
                  <a:srgbClr val="000000"/>
                </a:solidFill>
                <a:latin typeface="Times New Roman" panose="02020603050405020304" pitchFamily="18" charset="0"/>
              </a:rPr>
              <a:t> </a:t>
            </a:r>
            <a:endParaRPr lang="ru-RU" dirty="0"/>
          </a:p>
        </p:txBody>
      </p:sp>
      <p:sp>
        <p:nvSpPr>
          <p:cNvPr id="7" name="Прямоугольник 6">
            <a:extLst>
              <a:ext uri="{FF2B5EF4-FFF2-40B4-BE49-F238E27FC236}">
                <a16:creationId xmlns:a16="http://schemas.microsoft.com/office/drawing/2014/main" id="{A248599C-2676-41C5-9593-FC031D4CF214}"/>
              </a:ext>
            </a:extLst>
          </p:cNvPr>
          <p:cNvSpPr/>
          <p:nvPr/>
        </p:nvSpPr>
        <p:spPr>
          <a:xfrm>
            <a:off x="254343" y="1343025"/>
            <a:ext cx="5917857" cy="5478423"/>
          </a:xfrm>
          <a:prstGeom prst="rect">
            <a:avLst/>
          </a:prstGeom>
        </p:spPr>
        <p:txBody>
          <a:bodyPr wrap="square">
            <a:spAutoFit/>
          </a:bodyPr>
          <a:lstStyle/>
          <a:p>
            <a:pPr algn="just"/>
            <a:endParaRPr lang="ru-RU" sz="1400" dirty="0">
              <a:solidFill>
                <a:srgbClr val="000000"/>
              </a:solidFill>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        2025-yil 13-dekabr </a:t>
            </a:r>
            <a:r>
              <a:rPr lang="en-US" sz="1400" dirty="0" err="1">
                <a:latin typeface="Times New Roman" panose="02020603050405020304" pitchFamily="18" charset="0"/>
                <a:cs typeface="Times New Roman" panose="02020603050405020304" pitchFamily="18" charset="0"/>
              </a:rPr>
              <a:t>kuni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Oʻzbekiston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Respublikasi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Hisob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palatasining</a:t>
            </a:r>
            <a:r>
              <a:rPr lang="en-US" sz="1400" dirty="0">
                <a:latin typeface="Times New Roman" panose="02020603050405020304" pitchFamily="18" charset="0"/>
                <a:cs typeface="Times New Roman" panose="02020603050405020304" pitchFamily="18" charset="0"/>
              </a:rPr>
              <a:t> 2025-yil 15-iyuldagi 02-867-sonli </a:t>
            </a:r>
            <a:r>
              <a:rPr lang="en-US" sz="1400" dirty="0" err="1">
                <a:latin typeface="Times New Roman" panose="02020603050405020304" pitchFamily="18" charset="0"/>
                <a:cs typeface="Times New Roman" panose="02020603050405020304" pitchFamily="18" charset="0"/>
              </a:rPr>
              <a:t>xati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Oliy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taʼlim</a:t>
            </a:r>
            <a:r>
              <a:rPr lang="en-US" sz="1400" dirty="0">
                <a:latin typeface="Times New Roman" panose="02020603050405020304" pitchFamily="18" charset="0"/>
                <a:cs typeface="Times New Roman" panose="02020603050405020304" pitchFamily="18" charset="0"/>
              </a:rPr>
              <a:t>, fan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innovatsiyalar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vazirligining</a:t>
            </a:r>
            <a:r>
              <a:rPr lang="en-US" sz="1400" dirty="0">
                <a:latin typeface="Times New Roman" panose="02020603050405020304" pitchFamily="18" charset="0"/>
                <a:cs typeface="Times New Roman" panose="02020603050405020304" pitchFamily="18" charset="0"/>
              </a:rPr>
              <a:t> 2025-yil 13-avgustdagi 01/15-4-416-sonli </a:t>
            </a:r>
            <a:r>
              <a:rPr lang="en-US" sz="1400" dirty="0" err="1">
                <a:latin typeface="Times New Roman" panose="02020603050405020304" pitchFamily="18" charset="0"/>
                <a:cs typeface="Times New Roman" panose="02020603050405020304" pitchFamily="18" charset="0"/>
              </a:rPr>
              <a:t>topshirigʻiga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asosan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Buxoro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viloyati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mahallalarida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aholi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muammolarini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oʻrganish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bandligini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taʼminlash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kambagʻallikni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qisqartirish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bilan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manzilli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ishlash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kabi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yoʻnalishlarda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olib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borilayotgan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holatini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oʻrganish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amaliy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yordam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koʻrsatish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topshirigʻi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ijrosini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taʼminlash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maqsadida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aholi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yoshlarni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qiynayotgan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muammolarini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tezkorlik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bilan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etishga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qaratilgan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sayyor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ilovada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keltirilgan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namunaviy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reja-grafik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asosida</a:t>
            </a:r>
            <a:r>
              <a:rPr lang="en-US" sz="1400" dirty="0">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Abu Ali ibn Sino </a:t>
            </a:r>
            <a:r>
              <a:rPr lang="en-US" sz="1400" dirty="0" err="1">
                <a:solidFill>
                  <a:srgbClr val="000000"/>
                </a:solidFill>
                <a:latin typeface="Times New Roman" panose="02020603050405020304" pitchFamily="18" charset="0"/>
                <a:cs typeface="Times New Roman" panose="02020603050405020304" pitchFamily="18" charset="0"/>
              </a:rPr>
              <a:t>nomidagi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Buxoro</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davlat</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tibbiyot</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instituti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rahbariyati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tomonidan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Buxoro</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davlat</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tibbiyot</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instituti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klinikasi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Buxoro</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viloyati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aholisi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uchun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navbatdagi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sayyor</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qabul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va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bepul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tibbiy</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ko‘rik</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tadbiri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tashkil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etildi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Sayyor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doirasida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aholiga</a:t>
            </a:r>
            <a:r>
              <a:rPr lang="en-US" sz="1400"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kengaytirilgan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tibbiy</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ko‘rik</a:t>
            </a:r>
            <a:r>
              <a:rPr lang="en-US" sz="1400" b="1"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tashkil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Mazkur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jarayon</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Abu Ali ibn Sino </a:t>
            </a:r>
            <a:r>
              <a:rPr lang="en-US" sz="1400" b="1" dirty="0" err="1">
                <a:latin typeface="Times New Roman" panose="02020603050405020304" pitchFamily="18" charset="0"/>
                <a:cs typeface="Times New Roman" panose="02020603050405020304" pitchFamily="18" charset="0"/>
              </a:rPr>
              <a:t>nomidagi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Buxoro</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davlat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tibbiyot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instituti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klinikasi</a:t>
            </a:r>
            <a:r>
              <a:rPr lang="en-US" sz="1400" dirty="0" err="1">
                <a:latin typeface="Times New Roman" panose="02020603050405020304" pitchFamily="18" charset="0"/>
                <a:cs typeface="Times New Roman" panose="02020603050405020304" pitchFamily="18" charset="0"/>
              </a:rPr>
              <a:t>ning</a:t>
            </a:r>
            <a:r>
              <a:rPr lang="en-US" sz="1400" dirty="0">
                <a:latin typeface="Times New Roman" panose="02020603050405020304" pitchFamily="18" charset="0"/>
                <a:cs typeface="Times New Roman" panose="02020603050405020304" pitchFamily="18" charset="0"/>
              </a:rPr>
              <a:t> professor-</a:t>
            </a:r>
            <a:r>
              <a:rPr lang="en-US" sz="1400" dirty="0" err="1">
                <a:latin typeface="Times New Roman" panose="02020603050405020304" pitchFamily="18" charset="0"/>
                <a:cs typeface="Times New Roman" panose="02020603050405020304" pitchFamily="18" charset="0"/>
              </a:rPr>
              <a:t>o‘qituvchilari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hamda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yuqori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malakali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shifokorlari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ishtirokida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amalga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oshirildi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ko‘rik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jarayonida</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40 </a:t>
            </a:r>
            <a:r>
              <a:rPr lang="en-US" sz="1400" b="1" dirty="0" err="1">
                <a:latin typeface="Times New Roman" panose="02020603050405020304" pitchFamily="18" charset="0"/>
                <a:cs typeface="Times New Roman" panose="02020603050405020304" pitchFamily="18" charset="0"/>
              </a:rPr>
              <a:t>nafarga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yaqin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yuqori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malakali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shifokorlar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professorlar</a:t>
            </a:r>
            <a:r>
              <a:rPr lang="en-US" sz="1400" b="1"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ishtirok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aholining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salomatlik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holatini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chuqur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o‘rganish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kasalliklarni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aniqlash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hamda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zarur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maslahatlar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bilan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shug‘ullandilar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Jumladan</a:t>
            </a:r>
            <a:r>
              <a:rPr lang="en-US" sz="1400"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terapevt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nevropatolog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kardiolog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pediatr</a:t>
            </a:r>
            <a:r>
              <a:rPr lang="en-US" sz="1400" b="1"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kabi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yo‘nalishlardagi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mutaxassislar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tomonidan</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300 </a:t>
            </a:r>
            <a:r>
              <a:rPr lang="en-US" sz="1400" b="1" dirty="0" err="1">
                <a:latin typeface="Times New Roman" panose="02020603050405020304" pitchFamily="18" charset="0"/>
                <a:cs typeface="Times New Roman" panose="02020603050405020304" pitchFamily="18" charset="0"/>
              </a:rPr>
              <a:t>nafarga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yaqin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fuqarolar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bepul</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tibbiy</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ko‘rikdan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o‘tkazildi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Shuningdek</a:t>
            </a:r>
            <a:r>
              <a:rPr lang="en-US" sz="1400" dirty="0">
                <a:latin typeface="Times New Roman" panose="02020603050405020304" pitchFamily="18" charset="0"/>
                <a:cs typeface="Times New Roman" panose="02020603050405020304" pitchFamily="18" charset="0"/>
              </a:rPr>
              <a:t>, 11 </a:t>
            </a:r>
            <a:r>
              <a:rPr lang="en-US" sz="1400" dirty="0" err="1">
                <a:latin typeface="Times New Roman" panose="02020603050405020304" pitchFamily="18" charset="0"/>
                <a:cs typeface="Times New Roman" panose="02020603050405020304" pitchFamily="18" charset="0"/>
              </a:rPr>
              <a:t>nafar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bemorlarga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qo‘shimcha</a:t>
            </a:r>
            <a:r>
              <a:rPr lang="en-US" sz="1400" dirty="0">
                <a:latin typeface="Times New Roman" panose="02020603050405020304" pitchFamily="18" charset="0"/>
                <a:cs typeface="Times New Roman" panose="02020603050405020304" pitchFamily="18" charset="0"/>
              </a:rPr>
              <a:t> MRT, 40 </a:t>
            </a:r>
            <a:r>
              <a:rPr lang="en-US" sz="1400" dirty="0" err="1">
                <a:latin typeface="Times New Roman" panose="02020603050405020304" pitchFamily="18" charset="0"/>
                <a:cs typeface="Times New Roman" panose="02020603050405020304" pitchFamily="18" charset="0"/>
              </a:rPr>
              <a:t>nafar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bemorlarga</a:t>
            </a:r>
            <a:r>
              <a:rPr lang="en-US" sz="1400" dirty="0">
                <a:latin typeface="Times New Roman" panose="02020603050405020304" pitchFamily="18" charset="0"/>
                <a:cs typeface="Times New Roman" panose="02020603050405020304" pitchFamily="18" charset="0"/>
              </a:rPr>
              <a:t> MSKT, UZI, </a:t>
            </a:r>
            <a:r>
              <a:rPr lang="en-US" sz="1400" dirty="0" err="1">
                <a:latin typeface="Times New Roman" panose="02020603050405020304" pitchFamily="18" charset="0"/>
                <a:cs typeface="Times New Roman" panose="02020603050405020304" pitchFamily="18" charset="0"/>
              </a:rPr>
              <a:t>Dopler</a:t>
            </a:r>
            <a:r>
              <a:rPr lang="en-US" sz="1400" dirty="0">
                <a:latin typeface="Times New Roman" panose="02020603050405020304" pitchFamily="18" charset="0"/>
                <a:cs typeface="Times New Roman" panose="02020603050405020304" pitchFamily="18" charset="0"/>
              </a:rPr>
              <a:t>, Exo EKG, </a:t>
            </a:r>
            <a:r>
              <a:rPr lang="en-US" sz="1400" dirty="0" err="1">
                <a:latin typeface="Times New Roman" panose="02020603050405020304" pitchFamily="18" charset="0"/>
                <a:cs typeface="Times New Roman" panose="02020603050405020304" pitchFamily="18" charset="0"/>
              </a:rPr>
              <a:t>qon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tahlillaridan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bepul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o`tkazildi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davolanish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uchun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tavsiyalar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berildi</a:t>
            </a:r>
            <a:r>
              <a:rPr lang="en-US" sz="1400" dirty="0">
                <a:latin typeface="Times New Roman" panose="02020603050405020304" pitchFamily="18" charset="0"/>
                <a:cs typeface="Times New Roman" panose="02020603050405020304" pitchFamily="18" charset="0"/>
              </a:rPr>
              <a:t>. </a:t>
            </a:r>
            <a:endParaRPr lang="en-US" sz="1400" dirty="0">
              <a:solidFill>
                <a:srgbClr val="000000"/>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A509C56-C362-4678-A702-17E73F5B035C}"/>
              </a:ext>
            </a:extLst>
          </p:cNvPr>
          <p:cNvPicPr>
            <a:picLocks noChangeAspect="1"/>
          </p:cNvPicPr>
          <p:nvPr/>
        </p:nvPicPr>
        <p:blipFill>
          <a:blip r:embed="rId2"/>
          <a:stretch>
            <a:fillRect/>
          </a:stretch>
        </p:blipFill>
        <p:spPr>
          <a:xfrm>
            <a:off x="9269123" y="5047824"/>
            <a:ext cx="2629411" cy="1555752"/>
          </a:xfrm>
          <a:prstGeom prst="rect">
            <a:avLst/>
          </a:prstGeom>
        </p:spPr>
      </p:pic>
      <p:pic>
        <p:nvPicPr>
          <p:cNvPr id="9" name="Рисунок 8">
            <a:extLst>
              <a:ext uri="{FF2B5EF4-FFF2-40B4-BE49-F238E27FC236}">
                <a16:creationId xmlns:a16="http://schemas.microsoft.com/office/drawing/2014/main" id="{E14A8D29-767F-4711-ADAA-8970A903A32B}"/>
              </a:ext>
            </a:extLst>
          </p:cNvPr>
          <p:cNvPicPr>
            <a:picLocks noChangeAspect="1"/>
          </p:cNvPicPr>
          <p:nvPr/>
        </p:nvPicPr>
        <p:blipFill>
          <a:blip r:embed="rId3"/>
          <a:stretch>
            <a:fillRect/>
          </a:stretch>
        </p:blipFill>
        <p:spPr>
          <a:xfrm>
            <a:off x="6623221" y="5047824"/>
            <a:ext cx="2629411" cy="1555752"/>
          </a:xfrm>
          <a:prstGeom prst="rect">
            <a:avLst/>
          </a:prstGeom>
        </p:spPr>
      </p:pic>
      <p:pic>
        <p:nvPicPr>
          <p:cNvPr id="10" name="Рисунок 9">
            <a:extLst>
              <a:ext uri="{FF2B5EF4-FFF2-40B4-BE49-F238E27FC236}">
                <a16:creationId xmlns:a16="http://schemas.microsoft.com/office/drawing/2014/main" id="{CC330901-16B0-4B2B-9A26-A4F0C7253BC3}"/>
              </a:ext>
            </a:extLst>
          </p:cNvPr>
          <p:cNvPicPr>
            <a:picLocks noChangeAspect="1"/>
          </p:cNvPicPr>
          <p:nvPr/>
        </p:nvPicPr>
        <p:blipFill>
          <a:blip r:embed="rId4"/>
          <a:stretch>
            <a:fillRect/>
          </a:stretch>
        </p:blipFill>
        <p:spPr>
          <a:xfrm>
            <a:off x="6623221" y="1840954"/>
            <a:ext cx="5159205" cy="3095273"/>
          </a:xfrm>
          <a:prstGeom prst="rect">
            <a:avLst/>
          </a:prstGeom>
        </p:spPr>
      </p:pic>
    </p:spTree>
    <p:extLst>
      <p:ext uri="{BB962C8B-B14F-4D97-AF65-F5344CB8AC3E}">
        <p14:creationId xmlns:p14="http://schemas.microsoft.com/office/powerpoint/2010/main" val="333295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противолежащие углы 4">
            <a:extLst>
              <a:ext uri="{FF2B5EF4-FFF2-40B4-BE49-F238E27FC236}">
                <a16:creationId xmlns:a16="http://schemas.microsoft.com/office/drawing/2014/main" id="{FA2664E1-70A2-498B-AFC6-9393FCB4E129}"/>
              </a:ext>
            </a:extLst>
          </p:cNvPr>
          <p:cNvSpPr/>
          <p:nvPr/>
        </p:nvSpPr>
        <p:spPr>
          <a:xfrm>
            <a:off x="330431" y="170005"/>
            <a:ext cx="11664834" cy="1116554"/>
          </a:xfrm>
          <a:prstGeom prst="round2DiagRect">
            <a:avLst/>
          </a:prstGeom>
          <a:solidFill>
            <a:srgbClr val="B4C7E7"/>
          </a:solidFill>
          <a:ln>
            <a:solidFill>
              <a:schemeClr val="accent1">
                <a:lumMod val="50000"/>
              </a:schemeClr>
            </a:solidFill>
          </a:ln>
          <a:scene3d>
            <a:camera prst="orthographicFront"/>
            <a:lightRig rig="threePt" dir="t"/>
          </a:scene3d>
          <a:sp3d extrusionH="76200" contourW="12700">
            <a:bevelB w="139700" prst="cross"/>
            <a:extrusionClr>
              <a:schemeClr val="accent5">
                <a:lumMod val="50000"/>
              </a:schemeClr>
            </a:extrusionClr>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 ALI IBN SINO NOMIDAGI BUXORO DAVLAT TIBIYOT INSTITUTI REKTORI VA </a:t>
            </a:r>
            <a:r>
              <a:rPr lang="uz-Cyrl-UZ" b="1" dirty="0">
                <a:solidFill>
                  <a:schemeClr val="tx1"/>
                </a:solidFill>
                <a:latin typeface="Times New Roman" panose="02020603050405020304" pitchFamily="18" charset="0"/>
                <a:cs typeface="Times New Roman" panose="02020603050405020304" pitchFamily="18" charset="0"/>
              </a:rPr>
              <a:t>INSTITUT R</a:t>
            </a:r>
            <a:r>
              <a:rPr lang="en-US" b="1" dirty="0">
                <a:solidFill>
                  <a:schemeClr val="tx1"/>
                </a:solidFill>
                <a:latin typeface="Times New Roman" panose="02020603050405020304" pitchFamily="18" charset="0"/>
                <a:cs typeface="Times New Roman" panose="02020603050405020304" pitchFamily="18" charset="0"/>
              </a:rPr>
              <a:t>AHBARIYATI</a:t>
            </a:r>
            <a:r>
              <a:rPr lang="uz-Cyrl-UZ" b="1" dirty="0">
                <a:solidFill>
                  <a:schemeClr val="tx1"/>
                </a:solidFill>
                <a:latin typeface="Times New Roman" panose="02020603050405020304" pitchFamily="18" charset="0"/>
                <a:cs typeface="Times New Roman" panose="02020603050405020304" pitchFamily="18" charset="0"/>
              </a:rPr>
              <a:t> TOMONIDAN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TOMONIDAN 2026-YIL FEVRAL OYIDA O’TKAZILGAN SAYYOR QABUL</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BA0C7756-2134-4979-ABFE-929D3DF08169}"/>
              </a:ext>
            </a:extLst>
          </p:cNvPr>
          <p:cNvSpPr/>
          <p:nvPr/>
        </p:nvSpPr>
        <p:spPr>
          <a:xfrm>
            <a:off x="406631" y="1394137"/>
            <a:ext cx="1631719" cy="369332"/>
          </a:xfrm>
          <a:prstGeom prst="rect">
            <a:avLst/>
          </a:prstGeom>
        </p:spPr>
        <p:txBody>
          <a:bodyPr wrap="square">
            <a:spAutoFit/>
          </a:bodyPr>
          <a:lstStyle/>
          <a:p>
            <a:r>
              <a:rPr lang="en-US" b="1" i="1" dirty="0">
                <a:latin typeface="Times New Roman" panose="02020603050405020304" pitchFamily="18" charset="0"/>
                <a:ea typeface="Times New Roman" panose="02020603050405020304" pitchFamily="18" charset="0"/>
              </a:rPr>
              <a:t>7</a:t>
            </a:r>
            <a:r>
              <a:rPr lang="uz-Cyrl-UZ" b="1" i="1" dirty="0">
                <a:latin typeface="Times New Roman" panose="02020603050405020304" pitchFamily="18" charset="0"/>
                <a:ea typeface="Times New Roman" panose="02020603050405020304" pitchFamily="18" charset="0"/>
              </a:rPr>
              <a:t>.</a:t>
            </a:r>
            <a:r>
              <a:rPr lang="en-US" b="1" i="1" dirty="0">
                <a:latin typeface="Times New Roman" panose="02020603050405020304" pitchFamily="18" charset="0"/>
                <a:ea typeface="Times New Roman" panose="02020603050405020304" pitchFamily="18" charset="0"/>
              </a:rPr>
              <a:t>02</a:t>
            </a:r>
            <a:r>
              <a:rPr lang="uz-Cyrl-UZ" b="1" i="1" dirty="0">
                <a:latin typeface="Times New Roman" panose="02020603050405020304" pitchFamily="18" charset="0"/>
                <a:ea typeface="Times New Roman" panose="02020603050405020304" pitchFamily="18" charset="0"/>
              </a:rPr>
              <a:t>.202</a:t>
            </a:r>
            <a:r>
              <a:rPr lang="en-US" b="1" i="1" dirty="0">
                <a:latin typeface="Times New Roman" panose="02020603050405020304" pitchFamily="18" charset="0"/>
                <a:ea typeface="Times New Roman" panose="02020603050405020304" pitchFamily="18" charset="0"/>
              </a:rPr>
              <a:t>6</a:t>
            </a:r>
            <a:r>
              <a:rPr lang="uz-Cyrl-UZ" b="1" i="1" dirty="0">
                <a:latin typeface="Times New Roman" panose="02020603050405020304" pitchFamily="18" charset="0"/>
                <a:ea typeface="Times New Roman" panose="02020603050405020304" pitchFamily="18" charset="0"/>
              </a:rPr>
              <a:t> yil</a:t>
            </a:r>
            <a:endParaRPr lang="ru-RU" dirty="0"/>
          </a:p>
        </p:txBody>
      </p:sp>
      <p:sp>
        <p:nvSpPr>
          <p:cNvPr id="7" name="Прямоугольник 6">
            <a:extLst>
              <a:ext uri="{FF2B5EF4-FFF2-40B4-BE49-F238E27FC236}">
                <a16:creationId xmlns:a16="http://schemas.microsoft.com/office/drawing/2014/main" id="{360CDD73-E8A8-4482-B1C4-9434C96CF0D0}"/>
              </a:ext>
            </a:extLst>
          </p:cNvPr>
          <p:cNvSpPr/>
          <p:nvPr/>
        </p:nvSpPr>
        <p:spPr>
          <a:xfrm>
            <a:off x="7168050" y="1286559"/>
            <a:ext cx="5023949" cy="646331"/>
          </a:xfrm>
          <a:prstGeom prst="rect">
            <a:avLst/>
          </a:prstGeom>
        </p:spPr>
        <p:txBody>
          <a:bodyPr wrap="square">
            <a:spAutoFit/>
          </a:bodyPr>
          <a:lstStyle/>
          <a:p>
            <a:r>
              <a:rPr lang="uz-Cyrl-UZ" b="1" i="1" dirty="0">
                <a:latin typeface="Times New Roman" panose="02020603050405020304" pitchFamily="18" charset="0"/>
                <a:ea typeface="Times New Roman" panose="02020603050405020304" pitchFamily="18" charset="0"/>
              </a:rPr>
              <a:t>Shofirkon tuman tibbiy birlashmasiga qarashli </a:t>
            </a:r>
            <a:endParaRPr lang="en-US" b="1" i="1" dirty="0">
              <a:latin typeface="Times New Roman" panose="02020603050405020304" pitchFamily="18" charset="0"/>
              <a:ea typeface="Times New Roman" panose="02020603050405020304" pitchFamily="18" charset="0"/>
            </a:endParaRPr>
          </a:p>
          <a:p>
            <a:r>
              <a:rPr lang="uz-Cyrl-UZ" b="1" i="1" dirty="0">
                <a:latin typeface="Times New Roman" panose="02020603050405020304" pitchFamily="18" charset="0"/>
                <a:ea typeface="Times New Roman" panose="02020603050405020304" pitchFamily="18" charset="0"/>
              </a:rPr>
              <a:t>“Qal’ai Mir Arab” oilaviy shifokorlik punkti</a:t>
            </a:r>
            <a:endParaRPr lang="ru-RU" dirty="0"/>
          </a:p>
        </p:txBody>
      </p:sp>
      <p:sp>
        <p:nvSpPr>
          <p:cNvPr id="8" name="Прямоугольник 7">
            <a:extLst>
              <a:ext uri="{FF2B5EF4-FFF2-40B4-BE49-F238E27FC236}">
                <a16:creationId xmlns:a16="http://schemas.microsoft.com/office/drawing/2014/main" id="{29062E9D-57A6-4692-987E-75E37CE0CD52}"/>
              </a:ext>
            </a:extLst>
          </p:cNvPr>
          <p:cNvSpPr/>
          <p:nvPr/>
        </p:nvSpPr>
        <p:spPr>
          <a:xfrm>
            <a:off x="330431" y="1810464"/>
            <a:ext cx="6175144" cy="5047536"/>
          </a:xfrm>
          <a:prstGeom prst="rect">
            <a:avLst/>
          </a:prstGeom>
        </p:spPr>
        <p:txBody>
          <a:bodyPr wrap="square">
            <a:spAutoFit/>
          </a:bodyPr>
          <a:lstStyle/>
          <a:p>
            <a:pPr marL="0" lvl="1" algn="just"/>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uz-Cyrl-UZ" sz="1400" dirty="0">
                <a:latin typeface="Times New Roman" panose="02020603050405020304" pitchFamily="18" charset="0"/>
                <a:ea typeface="Calibri" panose="020F0502020204030204" pitchFamily="34" charset="0"/>
                <a:cs typeface="Times New Roman" panose="02020603050405020304" pitchFamily="18" charset="0"/>
              </a:rPr>
              <a:t>O‘zbekiston Respublikasi Hisob palatasining 2025-yil 15-iyuldagi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02-867-sonli xati</a:t>
            </a:r>
            <a:r>
              <a:rPr lang="uz-Cyrl-UZ" sz="1400" dirty="0">
                <a:latin typeface="Times New Roman" panose="02020603050405020304" pitchFamily="18" charset="0"/>
                <a:ea typeface="Calibri" panose="020F0502020204030204" pitchFamily="34" charset="0"/>
                <a:cs typeface="Times New Roman" panose="02020603050405020304" pitchFamily="18" charset="0"/>
              </a:rPr>
              <a:t> hamda Oliy ta’lim, fan va innovatsiyalar vazirligining 2025-yil 13-avgustdagi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01/15-4-416-sonli topshirig‘i</a:t>
            </a:r>
            <a:r>
              <a:rPr lang="uz-Cyrl-UZ" sz="1400" dirty="0">
                <a:latin typeface="Times New Roman" panose="02020603050405020304" pitchFamily="18" charset="0"/>
                <a:ea typeface="Calibri" panose="020F0502020204030204" pitchFamily="34" charset="0"/>
                <a:cs typeface="Times New Roman" panose="02020603050405020304" pitchFamily="18" charset="0"/>
              </a:rPr>
              <a:t> ijrosini ta’minlash maqsadida, hududlarda aholi muammolarini o‘rganish, sog‘liqni saqlash tizimi samaradorligini oshirish, tibbiy xizmatlar sifati va aholi bandligini ta’minlash yo‘nalishlarida manzilli ishlarni tashkil etish belgilangan. Buxoro viloyati mahallalarida aholi muammolarini oʻrganish va hal etish, bandligini taʼminlash, kambagʻallikni qisqartirish bilan manzilli ishlash kabi yoʻnalishlarda olib borilayotgan ishlar holatini oʻrganish va amaliy yordam koʻrsatish</a:t>
            </a:r>
            <a:r>
              <a:rPr lang="uz-Cyrl-UZ"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uz-Cyrl-UZ" sz="1400" dirty="0">
                <a:latin typeface="Times New Roman" panose="02020603050405020304" pitchFamily="18" charset="0"/>
                <a:ea typeface="Calibri" panose="020F0502020204030204" pitchFamily="34" charset="0"/>
                <a:cs typeface="Times New Roman" panose="02020603050405020304" pitchFamily="18" charset="0"/>
              </a:rPr>
              <a:t>topshirigʻi ijrosini taʼminlash maqsadida aholi va yoshlarni qiynayotgan muammolarini tezkorlik bilan hal etishga qaratilgan sayyor qabullarni ilovada keltirilgan namunaviy reja-grafik asosida Abu Ali ibn Sino nomidagi Buxoro davlat tibbiyot instituti rahbariyati tomonidan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Shofirkon tumani</a:t>
            </a:r>
            <a:r>
              <a:rPr lang="uz-Cyrl-UZ" sz="1400" dirty="0">
                <a:latin typeface="Times New Roman" panose="02020603050405020304" pitchFamily="18" charset="0"/>
                <a:ea typeface="Calibri" panose="020F0502020204030204" pitchFamily="34" charset="0"/>
                <a:cs typeface="Times New Roman" panose="02020603050405020304" pitchFamily="18" charset="0"/>
              </a:rPr>
              <a:t>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aholisi uchun “Qal’ai Mir Arab” oilaviy shifokorlik punktida navbatdagi</a:t>
            </a:r>
            <a:r>
              <a:rPr lang="uz-Cyrl-UZ" sz="1400" dirty="0">
                <a:latin typeface="Times New Roman" panose="02020603050405020304" pitchFamily="18" charset="0"/>
                <a:ea typeface="Calibri" panose="020F0502020204030204" pitchFamily="34" charset="0"/>
                <a:cs typeface="Times New Roman" panose="02020603050405020304" pitchFamily="18" charset="0"/>
              </a:rPr>
              <a:t>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sayyor qabul va bepul tibbiy ko‘rik tadbiri</a:t>
            </a:r>
            <a:r>
              <a:rPr lang="uz-Cyrl-UZ" sz="1400" dirty="0">
                <a:latin typeface="Times New Roman" panose="02020603050405020304" pitchFamily="18" charset="0"/>
                <a:ea typeface="Calibri" panose="020F0502020204030204" pitchFamily="34" charset="0"/>
                <a:cs typeface="Times New Roman" panose="02020603050405020304" pitchFamily="18" charset="0"/>
              </a:rPr>
              <a:t> tashkil etildi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Sayyor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qabul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doirasida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kengaytirilgan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tibbiy</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ko’riklar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natijasida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klinikaning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tajribali</a:t>
            </a:r>
            <a:r>
              <a:rPr lang="en-US" sz="1400" dirty="0">
                <a:latin typeface="Times New Roman" panose="02020603050405020304" pitchFamily="18" charset="0"/>
                <a:ea typeface="Calibri" panose="020F0502020204030204" pitchFamily="34" charset="0"/>
                <a:cs typeface="Times New Roman" panose="02020603050405020304" pitchFamily="18" charset="0"/>
              </a:rPr>
              <a:t> professor-</a:t>
            </a:r>
            <a:r>
              <a:rPr lang="en-US" sz="1400" dirty="0" err="1">
                <a:latin typeface="Times New Roman" panose="02020603050405020304" pitchFamily="18" charset="0"/>
                <a:ea typeface="Calibri" panose="020F0502020204030204" pitchFamily="34" charset="0"/>
                <a:cs typeface="Times New Roman" panose="02020603050405020304" pitchFamily="18" charset="0"/>
              </a:rPr>
              <a:t>o’qituvchilari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va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yuqori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malakali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shifokorlar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tomonidan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Shofirkon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tumanining</a:t>
            </a:r>
            <a:r>
              <a:rPr lang="en-US" sz="1400" dirty="0">
                <a:latin typeface="Times New Roman" panose="02020603050405020304" pitchFamily="18" charset="0"/>
                <a:ea typeface="Calibri" panose="020F0502020204030204" pitchFamily="34" charset="0"/>
                <a:cs typeface="Times New Roman" panose="02020603050405020304" pitchFamily="18" charset="0"/>
              </a:rPr>
              <a:t> 75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nafardan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ortiq</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fuqarolari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qatnashishdi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Tadbir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davomida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75 </a:t>
            </a:r>
            <a:r>
              <a:rPr lang="ru-RU" sz="1400" b="1" dirty="0" err="1">
                <a:latin typeface="Times New Roman" panose="02020603050405020304" pitchFamily="18" charset="0"/>
                <a:cs typeface="Times New Roman" panose="02020603050405020304" pitchFamily="18" charset="0"/>
              </a:rPr>
              <a:t>nafardan</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ortiq</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fuqaro</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chuqurlashtirilgan</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tibbiy</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ko‘rikdan</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o‘tkazildi</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7 </a:t>
            </a:r>
            <a:r>
              <a:rPr lang="en-US" sz="1400" b="1" dirty="0" err="1">
                <a:latin typeface="Times New Roman" panose="02020603050405020304" pitchFamily="18" charset="0"/>
                <a:cs typeface="Times New Roman" panose="02020603050405020304" pitchFamily="18" charset="0"/>
              </a:rPr>
              <a:t>nafar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bemorga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statsionar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davolanish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uchun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yo‘llanma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jumladan</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3 </a:t>
            </a:r>
            <a:r>
              <a:rPr lang="ru-RU" sz="1400" dirty="0" err="1">
                <a:latin typeface="Times New Roman" panose="02020603050405020304" pitchFamily="18" charset="0"/>
                <a:cs typeface="Times New Roman" panose="02020603050405020304" pitchFamily="18" charset="0"/>
              </a:rPr>
              <a:t>nafari</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tuman</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shifoxonasiga</a:t>
            </a:r>
            <a:r>
              <a:rPr lang="en-US" sz="1400" dirty="0">
                <a:latin typeface="Times New Roman" panose="02020603050405020304" pitchFamily="18" charset="0"/>
                <a:cs typeface="Times New Roman" panose="02020603050405020304" pitchFamily="18" charset="0"/>
              </a:rPr>
              <a:t>, 2 </a:t>
            </a:r>
            <a:r>
              <a:rPr lang="en-US" sz="1400" dirty="0" err="1">
                <a:latin typeface="Times New Roman" panose="02020603050405020304" pitchFamily="18" charset="0"/>
                <a:cs typeface="Times New Roman" panose="02020603050405020304" pitchFamily="18" charset="0"/>
              </a:rPr>
              <a:t>nafari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viloyat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shifoxonasiga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yo‘naltirildi</a:t>
            </a:r>
            <a:r>
              <a:rPr lang="en-US" sz="1400" dirty="0">
                <a:latin typeface="Times New Roman" panose="02020603050405020304" pitchFamily="18" charset="0"/>
                <a:cs typeface="Times New Roman" panose="02020603050405020304" pitchFamily="18" charset="0"/>
              </a:rPr>
              <a:t>. 43 </a:t>
            </a:r>
            <a:r>
              <a:rPr lang="en-US" sz="1400" dirty="0" err="1">
                <a:latin typeface="Times New Roman" panose="02020603050405020304" pitchFamily="18" charset="0"/>
                <a:cs typeface="Times New Roman" panose="02020603050405020304" pitchFamily="18" charset="0"/>
              </a:rPr>
              <a:t>nafar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fuqaroga</a:t>
            </a:r>
            <a:r>
              <a:rPr lang="en-US" sz="1400" dirty="0">
                <a:latin typeface="Times New Roman" panose="02020603050405020304" pitchFamily="18" charset="0"/>
                <a:cs typeface="Times New Roman" panose="02020603050405020304" pitchFamily="18" charset="0"/>
              </a:rPr>
              <a:t> ambulator </a:t>
            </a:r>
            <a:r>
              <a:rPr lang="en-US" sz="1400" dirty="0" err="1">
                <a:latin typeface="Times New Roman" panose="02020603050405020304" pitchFamily="18" charset="0"/>
                <a:cs typeface="Times New Roman" panose="02020603050405020304" pitchFamily="18" charset="0"/>
              </a:rPr>
              <a:t>davolanish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bo’yicha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tavsiyalar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Shuningdek</a:t>
            </a:r>
            <a:r>
              <a:rPr lang="en-US" sz="1400" dirty="0">
                <a:latin typeface="Times New Roman" panose="02020603050405020304" pitchFamily="18" charset="0"/>
                <a:cs typeface="Times New Roman" panose="02020603050405020304" pitchFamily="18" charset="0"/>
              </a:rPr>
              <a:t>, 2 </a:t>
            </a:r>
            <a:r>
              <a:rPr lang="en-US" sz="1400" dirty="0" err="1">
                <a:latin typeface="Times New Roman" panose="02020603050405020304" pitchFamily="18" charset="0"/>
                <a:cs typeface="Times New Roman" panose="02020603050405020304" pitchFamily="18" charset="0"/>
              </a:rPr>
              <a:t>nafar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bemor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Buxoro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davlat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tibbiyot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instituti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klinikasiga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taklif</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etilib</a:t>
            </a:r>
            <a:r>
              <a:rPr lang="en-US" sz="1400" dirty="0">
                <a:latin typeface="Times New Roman" panose="02020603050405020304" pitchFamily="18" charset="0"/>
                <a:cs typeface="Times New Roman" panose="02020603050405020304" pitchFamily="18" charset="0"/>
              </a:rPr>
              <a:t> MRT, EKG, Exo, UZI, MSKT, DOPPLER </a:t>
            </a:r>
            <a:r>
              <a:rPr lang="en-US" sz="1400" dirty="0" err="1">
                <a:latin typeface="Times New Roman" panose="02020603050405020304" pitchFamily="18" charset="0"/>
                <a:cs typeface="Times New Roman" panose="02020603050405020304" pitchFamily="18" charset="0"/>
              </a:rPr>
              <a:t>lobaratoriya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tahlilari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bepul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o’tqazilishini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ta’kidlashdi</a:t>
            </a:r>
            <a:r>
              <a:rPr lang="en-US"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9" name="Picture 3">
            <a:extLst>
              <a:ext uri="{FF2B5EF4-FFF2-40B4-BE49-F238E27FC236}">
                <a16:creationId xmlns:a16="http://schemas.microsoft.com/office/drawing/2014/main" id="{967551E0-F5DD-4117-8E85-C8C57B206DE7}"/>
              </a:ext>
            </a:extLst>
          </p:cNvPr>
          <p:cNvPicPr/>
          <p:nvPr/>
        </p:nvPicPr>
        <p:blipFill>
          <a:blip r:embed="rId2"/>
          <a:stretch>
            <a:fillRect/>
          </a:stretch>
        </p:blipFill>
        <p:spPr>
          <a:xfrm>
            <a:off x="6667500" y="1994047"/>
            <a:ext cx="5023948" cy="2529985"/>
          </a:xfrm>
          <a:prstGeom prst="rect">
            <a:avLst/>
          </a:prstGeom>
          <a:noFill/>
        </p:spPr>
      </p:pic>
      <p:pic>
        <p:nvPicPr>
          <p:cNvPr id="10" name="Рисунок 9">
            <a:extLst>
              <a:ext uri="{FF2B5EF4-FFF2-40B4-BE49-F238E27FC236}">
                <a16:creationId xmlns:a16="http://schemas.microsoft.com/office/drawing/2014/main" id="{D34C7A71-4FB6-4974-947F-A17113F57C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05619" y="4685615"/>
            <a:ext cx="2285829" cy="1771651"/>
          </a:xfrm>
          <a:prstGeom prst="rect">
            <a:avLst/>
          </a:prstGeom>
          <a:noFill/>
        </p:spPr>
      </p:pic>
      <p:pic>
        <p:nvPicPr>
          <p:cNvPr id="11" name="Рисунок 10">
            <a:extLst>
              <a:ext uri="{FF2B5EF4-FFF2-40B4-BE49-F238E27FC236}">
                <a16:creationId xmlns:a16="http://schemas.microsoft.com/office/drawing/2014/main" id="{2FD7D051-E263-4315-A039-52F4F00E5BB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500" y="4685614"/>
            <a:ext cx="2468981" cy="1771652"/>
          </a:xfrm>
          <a:prstGeom prst="rect">
            <a:avLst/>
          </a:prstGeom>
          <a:noFill/>
        </p:spPr>
      </p:pic>
    </p:spTree>
    <p:extLst>
      <p:ext uri="{BB962C8B-B14F-4D97-AF65-F5344CB8AC3E}">
        <p14:creationId xmlns:p14="http://schemas.microsoft.com/office/powerpoint/2010/main" val="39850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противолежащие углы 3">
            <a:extLst>
              <a:ext uri="{FF2B5EF4-FFF2-40B4-BE49-F238E27FC236}">
                <a16:creationId xmlns:a16="http://schemas.microsoft.com/office/drawing/2014/main" id="{AA074896-D53E-4692-A450-4C89A815644B}"/>
              </a:ext>
            </a:extLst>
          </p:cNvPr>
          <p:cNvSpPr/>
          <p:nvPr/>
        </p:nvSpPr>
        <p:spPr>
          <a:xfrm>
            <a:off x="527221" y="170005"/>
            <a:ext cx="11137557" cy="902337"/>
          </a:xfrm>
          <a:prstGeom prst="round2DiagRect">
            <a:avLst/>
          </a:prstGeom>
          <a:solidFill>
            <a:srgbClr val="B4C7E7"/>
          </a:solidFill>
          <a:ln>
            <a:solidFill>
              <a:schemeClr val="accent1">
                <a:lumMod val="50000"/>
              </a:schemeClr>
            </a:solidFill>
          </a:ln>
          <a:scene3d>
            <a:camera prst="orthographicFront"/>
            <a:lightRig rig="threePt" dir="t"/>
          </a:scene3d>
          <a:sp3d extrusionH="76200" contourW="12700">
            <a:bevelB w="139700" prst="cross"/>
            <a:extrusionClr>
              <a:schemeClr val="accent5">
                <a:lumMod val="50000"/>
              </a:schemeClr>
            </a:extrusionClr>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 ALI IBN SINO NOMIDAGI BUXORO DAVLAT TIBIYOT INSTITUTI </a:t>
            </a:r>
            <a:r>
              <a:rPr lang="uz-Cyrl-UZ" b="1" dirty="0">
                <a:solidFill>
                  <a:schemeClr val="tx1"/>
                </a:solidFill>
                <a:latin typeface="Times New Roman" panose="02020603050405020304" pitchFamily="18" charset="0"/>
                <a:cs typeface="Times New Roman" panose="02020603050405020304" pitchFamily="18" charset="0"/>
              </a:rPr>
              <a:t>R</a:t>
            </a:r>
            <a:r>
              <a:rPr lang="en-US" b="1" dirty="0">
                <a:solidFill>
                  <a:schemeClr val="tx1"/>
                </a:solidFill>
                <a:latin typeface="Times New Roman" panose="02020603050405020304" pitchFamily="18" charset="0"/>
                <a:cs typeface="Times New Roman" panose="02020603050405020304" pitchFamily="18" charset="0"/>
              </a:rPr>
              <a:t>AHBARIYATI</a:t>
            </a:r>
            <a:r>
              <a:rPr lang="uz-Cyrl-UZ" b="1" dirty="0">
                <a:solidFill>
                  <a:schemeClr val="tx1"/>
                </a:solidFill>
                <a:latin typeface="Times New Roman" panose="02020603050405020304" pitchFamily="18" charset="0"/>
                <a:cs typeface="Times New Roman" panose="02020603050405020304" pitchFamily="18" charset="0"/>
              </a:rPr>
              <a:t> TOMONIDAN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2025-YIL MART OYIDA O’TAKAZILGAN SAYYOR QABUL</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318ADBF6-0724-4D5F-8981-22EEF6E382AB}"/>
              </a:ext>
            </a:extLst>
          </p:cNvPr>
          <p:cNvSpPr/>
          <p:nvPr/>
        </p:nvSpPr>
        <p:spPr>
          <a:xfrm>
            <a:off x="527221" y="1227177"/>
            <a:ext cx="1217000" cy="307777"/>
          </a:xfrm>
          <a:prstGeom prst="rect">
            <a:avLst/>
          </a:prstGeom>
        </p:spPr>
        <p:txBody>
          <a:bodyPr wrap="none">
            <a:spAutoFit/>
          </a:bodyPr>
          <a:lstStyle/>
          <a:p>
            <a:r>
              <a:rPr lang="en-US" sz="1400" b="1" i="1" dirty="0">
                <a:latin typeface="Times New Roman" panose="02020603050405020304" pitchFamily="18" charset="0"/>
                <a:ea typeface="Times New Roman" panose="02020603050405020304" pitchFamily="18" charset="0"/>
              </a:rPr>
              <a:t>14</a:t>
            </a:r>
            <a:r>
              <a:rPr lang="uz-Cyrl-UZ" sz="1400" b="1" i="1" dirty="0">
                <a:latin typeface="Times New Roman" panose="02020603050405020304" pitchFamily="18" charset="0"/>
                <a:ea typeface="Times New Roman" panose="02020603050405020304" pitchFamily="18" charset="0"/>
              </a:rPr>
              <a:t>.</a:t>
            </a:r>
            <a:r>
              <a:rPr lang="en-US" sz="1400" b="1" i="1" dirty="0">
                <a:latin typeface="Times New Roman" panose="02020603050405020304" pitchFamily="18" charset="0"/>
                <a:ea typeface="Times New Roman" panose="02020603050405020304" pitchFamily="18" charset="0"/>
              </a:rPr>
              <a:t>03</a:t>
            </a:r>
            <a:r>
              <a:rPr lang="uz-Cyrl-UZ" sz="1400" b="1" i="1" dirty="0">
                <a:latin typeface="Times New Roman" panose="02020603050405020304" pitchFamily="18" charset="0"/>
                <a:ea typeface="Times New Roman" panose="02020603050405020304" pitchFamily="18" charset="0"/>
              </a:rPr>
              <a:t>.202</a:t>
            </a:r>
            <a:r>
              <a:rPr lang="en-US" sz="1400" b="1" i="1" dirty="0">
                <a:latin typeface="Times New Roman" panose="02020603050405020304" pitchFamily="18" charset="0"/>
                <a:ea typeface="Times New Roman" panose="02020603050405020304" pitchFamily="18" charset="0"/>
              </a:rPr>
              <a:t>6</a:t>
            </a:r>
            <a:r>
              <a:rPr lang="uz-Cyrl-UZ" sz="1400" b="1" i="1" dirty="0">
                <a:latin typeface="Times New Roman" panose="02020603050405020304" pitchFamily="18" charset="0"/>
                <a:ea typeface="Times New Roman" panose="02020603050405020304" pitchFamily="18" charset="0"/>
              </a:rPr>
              <a:t> yil</a:t>
            </a:r>
            <a:endParaRPr lang="ru-RU" sz="1400" dirty="0"/>
          </a:p>
        </p:txBody>
      </p:sp>
      <p:sp>
        <p:nvSpPr>
          <p:cNvPr id="6" name="Прямоугольник 5">
            <a:extLst>
              <a:ext uri="{FF2B5EF4-FFF2-40B4-BE49-F238E27FC236}">
                <a16:creationId xmlns:a16="http://schemas.microsoft.com/office/drawing/2014/main" id="{D33CADEB-DE7A-45BE-82E6-5A3D3530EA15}"/>
              </a:ext>
            </a:extLst>
          </p:cNvPr>
          <p:cNvSpPr/>
          <p:nvPr/>
        </p:nvSpPr>
        <p:spPr>
          <a:xfrm>
            <a:off x="8171627" y="1226091"/>
            <a:ext cx="2646430" cy="307777"/>
          </a:xfrm>
          <a:prstGeom prst="rect">
            <a:avLst/>
          </a:prstGeom>
        </p:spPr>
        <p:txBody>
          <a:bodyPr wrap="none">
            <a:spAutoFit/>
          </a:bodyPr>
          <a:lstStyle/>
          <a:p>
            <a:r>
              <a:rPr lang="uz-Cyrl-UZ" sz="1400" b="1" i="1" dirty="0">
                <a:latin typeface="Times New Roman" panose="02020603050405020304" pitchFamily="18" charset="0"/>
                <a:ea typeface="Times New Roman" panose="02020603050405020304" pitchFamily="18" charset="0"/>
              </a:rPr>
              <a:t>Kogon tuman “Taraqqiyot” MFY</a:t>
            </a:r>
            <a:endParaRPr lang="ru-RU" sz="1400" dirty="0"/>
          </a:p>
        </p:txBody>
      </p:sp>
      <p:sp>
        <p:nvSpPr>
          <p:cNvPr id="7" name="Прямоугольник 6">
            <a:extLst>
              <a:ext uri="{FF2B5EF4-FFF2-40B4-BE49-F238E27FC236}">
                <a16:creationId xmlns:a16="http://schemas.microsoft.com/office/drawing/2014/main" id="{6053F0D1-40FB-42F8-986F-E7639DE8555A}"/>
              </a:ext>
            </a:extLst>
          </p:cNvPr>
          <p:cNvSpPr/>
          <p:nvPr/>
        </p:nvSpPr>
        <p:spPr>
          <a:xfrm>
            <a:off x="527221" y="1533868"/>
            <a:ext cx="5229225" cy="5262979"/>
          </a:xfrm>
          <a:prstGeom prst="rect">
            <a:avLst/>
          </a:prstGeom>
        </p:spPr>
        <p:txBody>
          <a:bodyPr wrap="square">
            <a:spAutoFit/>
          </a:bodyPr>
          <a:lstStyle/>
          <a:p>
            <a:pPr algn="just"/>
            <a:r>
              <a:rPr lang="uz-Cyrl-UZ" sz="1400" dirty="0">
                <a:latin typeface="Times New Roman" panose="02020603050405020304" pitchFamily="18" charset="0"/>
                <a:ea typeface="Calibri" panose="020F0502020204030204" pitchFamily="34" charset="0"/>
                <a:cs typeface="Times New Roman" panose="02020603050405020304" pitchFamily="18" charset="0"/>
              </a:rPr>
              <a:t>O‘zbekiston Respublikasi Hisob palatasining 2025-yil 15-iyuldagi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02-867-sonli xati</a:t>
            </a:r>
            <a:r>
              <a:rPr lang="uz-Cyrl-UZ" sz="1400" dirty="0">
                <a:latin typeface="Times New Roman" panose="02020603050405020304" pitchFamily="18" charset="0"/>
                <a:ea typeface="Calibri" panose="020F0502020204030204" pitchFamily="34" charset="0"/>
                <a:cs typeface="Times New Roman" panose="02020603050405020304" pitchFamily="18" charset="0"/>
              </a:rPr>
              <a:t> hamda Oliy ta’lim, fan va innovatsiyalar vazirligining 2025-yil 13-avgustdagi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01/15-4-416-sonli topshirig‘i</a:t>
            </a:r>
            <a:r>
              <a:rPr lang="uz-Cyrl-UZ" sz="1400" dirty="0">
                <a:latin typeface="Times New Roman" panose="02020603050405020304" pitchFamily="18" charset="0"/>
                <a:ea typeface="Calibri" panose="020F0502020204030204" pitchFamily="34" charset="0"/>
                <a:cs typeface="Times New Roman" panose="02020603050405020304" pitchFamily="18" charset="0"/>
              </a:rPr>
              <a:t> ijrosini ta’minlash maqsadida, hududlarda aholi muammolarini o‘rganish, sog‘liqni saqlash tizimi samaradorligini oshirish, tibbiy xizmatlar sifati va aholi bandligini ta’minlash yo‘nalishlarida manzilli ishlarni tashkil etish belgilangan. Buxoro viloyati mahallalarida aholi muammolarini oʻrganish va hal etish, bandligini taʼminlash, kambagʻallikni qisqartirish bilan manzilli ishlash kabi yoʻnalishlarda olib borilayotgan ishlar holatini oʻrganish va amaliy yordam koʻrsatish</a:t>
            </a:r>
            <a:r>
              <a:rPr lang="uz-Cyrl-UZ"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uz-Cyrl-UZ" sz="1400" dirty="0">
                <a:latin typeface="Times New Roman" panose="02020603050405020304" pitchFamily="18" charset="0"/>
                <a:ea typeface="Calibri" panose="020F0502020204030204" pitchFamily="34" charset="0"/>
                <a:cs typeface="Times New Roman" panose="02020603050405020304" pitchFamily="18" charset="0"/>
              </a:rPr>
              <a:t>topshirigʻi ijrosini taʼminlash maqsadida aholi va yoshlarni qiynayotgan muammolarini tezkorlik bilan hal etishga qaratilgan sayyor qabullarni ilovada keltirilgan namunaviy reja-grafik asosida Abu Ali ibn Sino nomidagi Buxoro davlat tibbiyot instituti rahbariyati tomonidan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Kogon tumani</a:t>
            </a:r>
            <a:r>
              <a:rPr lang="uz-Cyrl-UZ" sz="1400" dirty="0">
                <a:latin typeface="Times New Roman" panose="02020603050405020304" pitchFamily="18" charset="0"/>
                <a:ea typeface="Calibri" panose="020F0502020204030204" pitchFamily="34" charset="0"/>
                <a:cs typeface="Times New Roman" panose="02020603050405020304" pitchFamily="18" charset="0"/>
              </a:rPr>
              <a:t> Taraqqiyot mahalla fuqrolar yig’oni</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 oilaviy shifokorlik punktida navbatdagi</a:t>
            </a:r>
            <a:r>
              <a:rPr lang="uz-Cyrl-UZ" sz="1400" dirty="0">
                <a:latin typeface="Times New Roman" panose="02020603050405020304" pitchFamily="18" charset="0"/>
                <a:ea typeface="Calibri" panose="020F0502020204030204" pitchFamily="34" charset="0"/>
                <a:cs typeface="Times New Roman" panose="02020603050405020304" pitchFamily="18" charset="0"/>
              </a:rPr>
              <a:t> </a:t>
            </a:r>
            <a:r>
              <a:rPr lang="uz-Cyrl-UZ" sz="1400" b="1" dirty="0">
                <a:latin typeface="Times New Roman" panose="02020603050405020304" pitchFamily="18" charset="0"/>
                <a:ea typeface="Calibri" panose="020F0502020204030204" pitchFamily="34" charset="0"/>
                <a:cs typeface="Times New Roman" panose="02020603050405020304" pitchFamily="18" charset="0"/>
              </a:rPr>
              <a:t>sayyor qabul va bepul tibbiy ko‘rik tadbiri</a:t>
            </a:r>
            <a:r>
              <a:rPr lang="uz-Cyrl-UZ" sz="1400" dirty="0">
                <a:latin typeface="Times New Roman" panose="02020603050405020304" pitchFamily="18" charset="0"/>
                <a:ea typeface="Calibri" panose="020F0502020204030204" pitchFamily="34" charset="0"/>
                <a:cs typeface="Times New Roman" panose="02020603050405020304" pitchFamily="18" charset="0"/>
              </a:rPr>
              <a:t> tashkil etildi.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Sayyor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qabul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davomida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Buxoro</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davlat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instituti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klinikasining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makalali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shifokorlari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va</a:t>
            </a:r>
            <a:r>
              <a:rPr lang="en-US" sz="1400" dirty="0">
                <a:latin typeface="Times New Roman" panose="02020603050405020304" pitchFamily="18" charset="0"/>
                <a:ea typeface="Calibri" panose="020F0502020204030204" pitchFamily="34" charset="0"/>
                <a:cs typeface="Times New Roman" panose="02020603050405020304" pitchFamily="18" charset="0"/>
              </a:rPr>
              <a:t> professor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o’qituvchilari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qatnashdi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natijada</a:t>
            </a:r>
            <a:r>
              <a:rPr lang="en-US" sz="1400" dirty="0">
                <a:latin typeface="Times New Roman" panose="02020603050405020304" pitchFamily="18" charset="0"/>
                <a:ea typeface="Calibri" panose="020F0502020204030204" pitchFamily="34" charset="0"/>
                <a:cs typeface="Times New Roman" panose="02020603050405020304" pitchFamily="18" charset="0"/>
              </a:rPr>
              <a:t> 150 </a:t>
            </a:r>
            <a:r>
              <a:rPr lang="en-US" sz="1400" dirty="0" err="1">
                <a:latin typeface="Times New Roman" panose="02020603050405020304" pitchFamily="18" charset="0"/>
                <a:ea typeface="Calibri" panose="020F0502020204030204" pitchFamily="34" charset="0"/>
                <a:cs typeface="Times New Roman" panose="02020603050405020304" pitchFamily="18" charset="0"/>
              </a:rPr>
              <a:t>ga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nafarga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yaqin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Kogon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tuman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fuqarolari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ytibbiy</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ko’rikdan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o’tqazildi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18 </a:t>
            </a:r>
            <a:r>
              <a:rPr lang="en-US" sz="1400" b="1" dirty="0" err="1">
                <a:latin typeface="Times New Roman" panose="02020603050405020304" pitchFamily="18" charset="0"/>
                <a:cs typeface="Times New Roman" panose="02020603050405020304" pitchFamily="18" charset="0"/>
              </a:rPr>
              <a:t>nafar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bemorga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statsionar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davolanish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uchun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yo‘llanma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berildi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jumladan</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3 </a:t>
            </a:r>
            <a:r>
              <a:rPr lang="en-US" sz="1400" b="1" dirty="0" err="1">
                <a:latin typeface="Times New Roman" panose="02020603050405020304" pitchFamily="18" charset="0"/>
                <a:cs typeface="Times New Roman" panose="02020603050405020304" pitchFamily="18" charset="0"/>
              </a:rPr>
              <a:t>nafar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bemorga</a:t>
            </a:r>
            <a:r>
              <a:rPr lang="en-US" sz="1400" b="1" dirty="0">
                <a:latin typeface="Times New Roman" panose="02020603050405020304" pitchFamily="18" charset="0"/>
                <a:cs typeface="Times New Roman" panose="02020603050405020304" pitchFamily="18" charset="0"/>
              </a:rPr>
              <a:t> MRT</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MSKT</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UZI, Doppler, Exo EKG </a:t>
            </a:r>
            <a:r>
              <a:rPr lang="en-US" sz="1400" b="1" dirty="0" err="1">
                <a:latin typeface="Times New Roman" panose="02020603050405020304" pitchFamily="18" charset="0"/>
                <a:cs typeface="Times New Roman" panose="02020603050405020304" pitchFamily="18" charset="0"/>
              </a:rPr>
              <a:t>va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laborator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tahlillar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bepul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o‘tkazilishi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tushuntirilib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Buxoro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davlat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tibbiyot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instituti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klinikasiga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taklif</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etildi</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52C17F26-A6F6-4F83-92DD-32C40F4920D5}"/>
              </a:ext>
            </a:extLst>
          </p:cNvPr>
          <p:cNvPicPr/>
          <p:nvPr/>
        </p:nvPicPr>
        <p:blipFill>
          <a:blip r:embed="rId2">
            <a:extLst>
              <a:ext uri="{28A0092B-C50C-407E-A947-70E740481C1C}">
                <a14:useLocalDpi xmlns:a14="http://schemas.microsoft.com/office/drawing/2010/main" val="0"/>
              </a:ext>
            </a:extLst>
          </a:blip>
          <a:stretch>
            <a:fillRect/>
          </a:stretch>
        </p:blipFill>
        <p:spPr>
          <a:xfrm>
            <a:off x="6095999" y="3864237"/>
            <a:ext cx="5908335" cy="2932609"/>
          </a:xfrm>
          <a:prstGeom prst="rect">
            <a:avLst/>
          </a:prstGeom>
        </p:spPr>
      </p:pic>
      <p:pic>
        <p:nvPicPr>
          <p:cNvPr id="9" name="Рисунок 8">
            <a:extLst>
              <a:ext uri="{FF2B5EF4-FFF2-40B4-BE49-F238E27FC236}">
                <a16:creationId xmlns:a16="http://schemas.microsoft.com/office/drawing/2014/main" id="{B0ACA960-A04B-4B1B-8738-F8B6E4D054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1531393"/>
            <a:ext cx="2884488" cy="2257425"/>
          </a:xfrm>
          <a:prstGeom prst="rect">
            <a:avLst/>
          </a:prstGeom>
          <a:noFill/>
          <a:ln>
            <a:noFill/>
          </a:ln>
        </p:spPr>
      </p:pic>
      <p:pic>
        <p:nvPicPr>
          <p:cNvPr id="10" name="Рисунок 9">
            <a:extLst>
              <a:ext uri="{FF2B5EF4-FFF2-40B4-BE49-F238E27FC236}">
                <a16:creationId xmlns:a16="http://schemas.microsoft.com/office/drawing/2014/main" id="{A53421A1-CB3F-43DA-B4B7-4982B139C29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130983" y="1531394"/>
            <a:ext cx="2873351" cy="2257425"/>
          </a:xfrm>
          <a:prstGeom prst="rect">
            <a:avLst/>
          </a:prstGeom>
        </p:spPr>
      </p:pic>
    </p:spTree>
    <p:extLst>
      <p:ext uri="{BB962C8B-B14F-4D97-AF65-F5344CB8AC3E}">
        <p14:creationId xmlns:p14="http://schemas.microsoft.com/office/powerpoint/2010/main" val="412965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3626FD-BC0F-494E-B8F1-EC971E6211DC}"/>
              </a:ext>
            </a:extLst>
          </p:cNvPr>
          <p:cNvSpPr>
            <a:spLocks noGrp="1"/>
          </p:cNvSpPr>
          <p:nvPr>
            <p:ph type="title"/>
          </p:nvPr>
        </p:nvSpPr>
        <p:spPr/>
        <p:txBody>
          <a:bodyPr/>
          <a:lstStyle/>
          <a:p>
            <a:endParaRPr lang="ru-RU"/>
          </a:p>
        </p:txBody>
      </p:sp>
      <p:graphicFrame>
        <p:nvGraphicFramePr>
          <p:cNvPr id="4" name="Объект 3">
            <a:extLst>
              <a:ext uri="{FF2B5EF4-FFF2-40B4-BE49-F238E27FC236}">
                <a16:creationId xmlns:a16="http://schemas.microsoft.com/office/drawing/2014/main" id="{A41E7E83-FA5A-41AA-B847-B61E3E5B0739}"/>
              </a:ext>
            </a:extLst>
          </p:cNvPr>
          <p:cNvGraphicFramePr>
            <a:graphicFrameLocks noGrp="1"/>
          </p:cNvGraphicFramePr>
          <p:nvPr>
            <p:ph idx="1"/>
            <p:extLst>
              <p:ext uri="{D42A27DB-BD31-4B8C-83A1-F6EECF244321}">
                <p14:modId xmlns:p14="http://schemas.microsoft.com/office/powerpoint/2010/main" val="136945146"/>
              </p:ext>
            </p:extLst>
          </p:nvPr>
        </p:nvGraphicFramePr>
        <p:xfrm>
          <a:off x="0" y="0"/>
          <a:ext cx="12192000" cy="6915509"/>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3850200460"/>
                    </a:ext>
                  </a:extLst>
                </a:gridCol>
                <a:gridCol w="762000">
                  <a:extLst>
                    <a:ext uri="{9D8B030D-6E8A-4147-A177-3AD203B41FA5}">
                      <a16:colId xmlns:a16="http://schemas.microsoft.com/office/drawing/2014/main" val="459618415"/>
                    </a:ext>
                  </a:extLst>
                </a:gridCol>
                <a:gridCol w="825503">
                  <a:extLst>
                    <a:ext uri="{9D8B030D-6E8A-4147-A177-3AD203B41FA5}">
                      <a16:colId xmlns:a16="http://schemas.microsoft.com/office/drawing/2014/main" val="2977784836"/>
                    </a:ext>
                  </a:extLst>
                </a:gridCol>
                <a:gridCol w="812799">
                  <a:extLst>
                    <a:ext uri="{9D8B030D-6E8A-4147-A177-3AD203B41FA5}">
                      <a16:colId xmlns:a16="http://schemas.microsoft.com/office/drawing/2014/main" val="543157392"/>
                    </a:ext>
                  </a:extLst>
                </a:gridCol>
                <a:gridCol w="647695">
                  <a:extLst>
                    <a:ext uri="{9D8B030D-6E8A-4147-A177-3AD203B41FA5}">
                      <a16:colId xmlns:a16="http://schemas.microsoft.com/office/drawing/2014/main" val="2538141293"/>
                    </a:ext>
                  </a:extLst>
                </a:gridCol>
                <a:gridCol w="762000">
                  <a:extLst>
                    <a:ext uri="{9D8B030D-6E8A-4147-A177-3AD203B41FA5}">
                      <a16:colId xmlns:a16="http://schemas.microsoft.com/office/drawing/2014/main" val="2798566906"/>
                    </a:ext>
                  </a:extLst>
                </a:gridCol>
                <a:gridCol w="762000">
                  <a:extLst>
                    <a:ext uri="{9D8B030D-6E8A-4147-A177-3AD203B41FA5}">
                      <a16:colId xmlns:a16="http://schemas.microsoft.com/office/drawing/2014/main" val="3621030146"/>
                    </a:ext>
                  </a:extLst>
                </a:gridCol>
                <a:gridCol w="762000">
                  <a:extLst>
                    <a:ext uri="{9D8B030D-6E8A-4147-A177-3AD203B41FA5}">
                      <a16:colId xmlns:a16="http://schemas.microsoft.com/office/drawing/2014/main" val="3759187513"/>
                    </a:ext>
                  </a:extLst>
                </a:gridCol>
                <a:gridCol w="762000">
                  <a:extLst>
                    <a:ext uri="{9D8B030D-6E8A-4147-A177-3AD203B41FA5}">
                      <a16:colId xmlns:a16="http://schemas.microsoft.com/office/drawing/2014/main" val="1031842098"/>
                    </a:ext>
                  </a:extLst>
                </a:gridCol>
                <a:gridCol w="762000">
                  <a:extLst>
                    <a:ext uri="{9D8B030D-6E8A-4147-A177-3AD203B41FA5}">
                      <a16:colId xmlns:a16="http://schemas.microsoft.com/office/drawing/2014/main" val="2935413601"/>
                    </a:ext>
                  </a:extLst>
                </a:gridCol>
                <a:gridCol w="762000">
                  <a:extLst>
                    <a:ext uri="{9D8B030D-6E8A-4147-A177-3AD203B41FA5}">
                      <a16:colId xmlns:a16="http://schemas.microsoft.com/office/drawing/2014/main" val="1265019167"/>
                    </a:ext>
                  </a:extLst>
                </a:gridCol>
                <a:gridCol w="759758">
                  <a:extLst>
                    <a:ext uri="{9D8B030D-6E8A-4147-A177-3AD203B41FA5}">
                      <a16:colId xmlns:a16="http://schemas.microsoft.com/office/drawing/2014/main" val="193527406"/>
                    </a:ext>
                  </a:extLst>
                </a:gridCol>
                <a:gridCol w="625289">
                  <a:extLst>
                    <a:ext uri="{9D8B030D-6E8A-4147-A177-3AD203B41FA5}">
                      <a16:colId xmlns:a16="http://schemas.microsoft.com/office/drawing/2014/main" val="1822270064"/>
                    </a:ext>
                  </a:extLst>
                </a:gridCol>
                <a:gridCol w="609601">
                  <a:extLst>
                    <a:ext uri="{9D8B030D-6E8A-4147-A177-3AD203B41FA5}">
                      <a16:colId xmlns:a16="http://schemas.microsoft.com/office/drawing/2014/main" val="1221123311"/>
                    </a:ext>
                  </a:extLst>
                </a:gridCol>
                <a:gridCol w="611841">
                  <a:extLst>
                    <a:ext uri="{9D8B030D-6E8A-4147-A177-3AD203B41FA5}">
                      <a16:colId xmlns:a16="http://schemas.microsoft.com/office/drawing/2014/main" val="1513453832"/>
                    </a:ext>
                  </a:extLst>
                </a:gridCol>
                <a:gridCol w="430307">
                  <a:extLst>
                    <a:ext uri="{9D8B030D-6E8A-4147-A177-3AD203B41FA5}">
                      <a16:colId xmlns:a16="http://schemas.microsoft.com/office/drawing/2014/main" val="70651270"/>
                    </a:ext>
                  </a:extLst>
                </a:gridCol>
                <a:gridCol w="773207">
                  <a:extLst>
                    <a:ext uri="{9D8B030D-6E8A-4147-A177-3AD203B41FA5}">
                      <a16:colId xmlns:a16="http://schemas.microsoft.com/office/drawing/2014/main" val="782725950"/>
                    </a:ext>
                  </a:extLst>
                </a:gridCol>
              </a:tblGrid>
              <a:tr h="907835">
                <a:tc gridSpan="17">
                  <a:txBody>
                    <a:bodyPr/>
                    <a:lstStyle/>
                    <a:p>
                      <a:pPr algn="ctr" fontAlgn="ctr"/>
                      <a:endParaRPr lang="en-US" sz="1400" b="1" u="none" strike="noStrike" dirty="0">
                        <a:solidFill>
                          <a:srgbClr val="0070C0"/>
                        </a:solidFill>
                        <a:effectLst/>
                        <a:latin typeface="Times New Roman" panose="02020603050405020304" pitchFamily="18" charset="0"/>
                        <a:cs typeface="Times New Roman" panose="02020603050405020304" pitchFamily="18" charset="0"/>
                      </a:endParaRPr>
                    </a:p>
                    <a:p>
                      <a:pPr algn="ctr" fontAlgn="ctr"/>
                      <a:r>
                        <a:rPr lang="en-US" sz="1400" b="1" u="none" strike="noStrike" dirty="0">
                          <a:solidFill>
                            <a:srgbClr val="0070C0"/>
                          </a:solidFill>
                          <a:effectLst/>
                          <a:latin typeface="Times New Roman" panose="02020603050405020304" pitchFamily="18" charset="0"/>
                          <a:cs typeface="Times New Roman" panose="02020603050405020304" pitchFamily="18" charset="0"/>
                        </a:rPr>
                        <a:t>2024-2025-2026-YILLAR DAVOMIDA BUXORO DAVLAT TIBBIYOT INSTITUTIGA KELIB TUSHGAN MUROJAATLAR MONITORINGI</a:t>
                      </a:r>
                    </a:p>
                    <a:p>
                      <a:pPr algn="ctr" fontAlgn="ctr"/>
                      <a:endParaRPr lang="en-US" sz="1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5609301"/>
                  </a:ext>
                </a:extLst>
              </a:tr>
              <a:tr h="1067134">
                <a:tc rowSpan="3">
                  <a:txBody>
                    <a:bodyPr/>
                    <a:lstStyle/>
                    <a:p>
                      <a:pPr algn="ctr" fontAlgn="ctr"/>
                      <a:r>
                        <a:rPr lang="en-US" sz="1200" b="1" u="none" strike="noStrike" dirty="0" err="1">
                          <a:effectLst/>
                          <a:latin typeface="Times New Roman" panose="02020603050405020304" pitchFamily="18" charset="0"/>
                          <a:cs typeface="Times New Roman" panose="02020603050405020304" pitchFamily="18" charset="0"/>
                        </a:rPr>
                        <a:t>Yillar</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Jami </a:t>
                      </a:r>
                      <a:r>
                        <a:rPr lang="en-US" sz="1200" b="1" u="none" strike="noStrike" dirty="0" err="1">
                          <a:effectLst/>
                          <a:latin typeface="Times New Roman" panose="02020603050405020304" pitchFamily="18" charset="0"/>
                          <a:cs typeface="Times New Roman" panose="02020603050405020304" pitchFamily="18" charset="0"/>
                        </a:rPr>
                        <a:t>kelib</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tushgan</a:t>
                      </a:r>
                      <a:r>
                        <a:rPr lang="en-US" sz="1200" b="1" u="none" strike="noStrike" dirty="0">
                          <a:effectLst/>
                          <a:latin typeface="Times New Roman" panose="02020603050405020304" pitchFamily="18" charset="0"/>
                          <a:cs typeface="Times New Roman" panose="02020603050405020304" pitchFamily="18" charset="0"/>
                        </a:rPr>
                        <a:t> </a:t>
                      </a:r>
                      <a:r>
                        <a:rPr lang="en-US" sz="1200" b="1" u="none" strike="noStrike" dirty="0" err="1">
                          <a:effectLst/>
                          <a:latin typeface="Times New Roman" panose="02020603050405020304" pitchFamily="18" charset="0"/>
                          <a:cs typeface="Times New Roman" panose="02020603050405020304" pitchFamily="18" charset="0"/>
                        </a:rPr>
                        <a:t>murojaat</a:t>
                      </a:r>
                      <a:endParaRPr lang="en-US" sz="1200" b="1" u="none" strike="noStrike" dirty="0">
                        <a:effectLst/>
                        <a:latin typeface="Times New Roman" panose="02020603050405020304" pitchFamily="18" charset="0"/>
                        <a:cs typeface="Times New Roman" panose="02020603050405020304" pitchFamily="18" charset="0"/>
                      </a:endParaRPr>
                    </a:p>
                    <a:p>
                      <a:pPr algn="ctr" fontAlgn="ctr"/>
                      <a:r>
                        <a:rPr lang="en-US" sz="1200" b="1" u="none" strike="noStrike" dirty="0">
                          <a:effectLst/>
                          <a:latin typeface="Times New Roman" panose="02020603050405020304" pitchFamily="18" charset="0"/>
                          <a:cs typeface="Times New Roman" panose="02020603050405020304" pitchFamily="18" charset="0"/>
                        </a:rPr>
                        <a:t>lar</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US" sz="1050" b="1" u="none" strike="noStrike" dirty="0" err="1">
                          <a:effectLst/>
                          <a:latin typeface="Times New Roman" panose="02020603050405020304" pitchFamily="18" charset="0"/>
                          <a:cs typeface="Times New Roman" panose="02020603050405020304" pitchFamily="18" charset="0"/>
                        </a:rPr>
                        <a:t>O‘zbekiston</a:t>
                      </a:r>
                      <a:r>
                        <a:rPr lang="en-US" sz="1050" b="1" u="none" strike="noStrike" dirty="0">
                          <a:effectLst/>
                          <a:latin typeface="Times New Roman" panose="02020603050405020304" pitchFamily="18" charset="0"/>
                          <a:cs typeface="Times New Roman" panose="02020603050405020304" pitchFamily="18" charset="0"/>
                        </a:rPr>
                        <a:t> </a:t>
                      </a:r>
                      <a:r>
                        <a:rPr lang="en-US" sz="1050" b="1" u="none" strike="noStrike" dirty="0" err="1">
                          <a:effectLst/>
                          <a:latin typeface="Times New Roman" panose="02020603050405020304" pitchFamily="18" charset="0"/>
                          <a:cs typeface="Times New Roman" panose="02020603050405020304" pitchFamily="18" charset="0"/>
                        </a:rPr>
                        <a:t>Respublikasi</a:t>
                      </a:r>
                      <a:r>
                        <a:rPr lang="en-US" sz="1050" b="1" u="none" strike="noStrike" dirty="0">
                          <a:effectLst/>
                          <a:latin typeface="Times New Roman" panose="02020603050405020304" pitchFamily="18" charset="0"/>
                          <a:cs typeface="Times New Roman" panose="02020603050405020304" pitchFamily="18" charset="0"/>
                        </a:rPr>
                        <a:t> </a:t>
                      </a:r>
                      <a:r>
                        <a:rPr lang="en-US" sz="1050" b="1" u="none" strike="noStrike" dirty="0" err="1">
                          <a:effectLst/>
                          <a:latin typeface="Times New Roman" panose="02020603050405020304" pitchFamily="18" charset="0"/>
                          <a:cs typeface="Times New Roman" panose="02020603050405020304" pitchFamily="18" charset="0"/>
                        </a:rPr>
                        <a:t>prezidenti</a:t>
                      </a:r>
                      <a:r>
                        <a:rPr lang="en-US" sz="1050" b="1" u="none" strike="noStrike" dirty="0">
                          <a:effectLst/>
                          <a:latin typeface="Times New Roman" panose="02020603050405020304" pitchFamily="18" charset="0"/>
                          <a:cs typeface="Times New Roman" panose="02020603050405020304" pitchFamily="18" charset="0"/>
                        </a:rPr>
                        <a:t> virtual </a:t>
                      </a:r>
                      <a:r>
                        <a:rPr lang="en-US" sz="1050" b="1" u="none" strike="noStrike" dirty="0" err="1">
                          <a:effectLst/>
                          <a:latin typeface="Times New Roman" panose="02020603050405020304" pitchFamily="18" charset="0"/>
                          <a:cs typeface="Times New Roman" panose="02020603050405020304" pitchFamily="18" charset="0"/>
                        </a:rPr>
                        <a:t>qabulxonasi</a:t>
                      </a:r>
                      <a:r>
                        <a:rPr lang="en-US" sz="1050" b="1" u="none" strike="noStrike" dirty="0">
                          <a:effectLst/>
                          <a:latin typeface="Times New Roman" panose="02020603050405020304" pitchFamily="18" charset="0"/>
                          <a:cs typeface="Times New Roman" panose="02020603050405020304" pitchFamily="18" charset="0"/>
                        </a:rPr>
                        <a:t> </a:t>
                      </a:r>
                      <a:r>
                        <a:rPr lang="en-US" sz="1050" b="1" u="none" strike="noStrike" dirty="0" err="1">
                          <a:effectLst/>
                          <a:latin typeface="Times New Roman" panose="02020603050405020304" pitchFamily="18" charset="0"/>
                          <a:cs typeface="Times New Roman" panose="02020603050405020304" pitchFamily="18" charset="0"/>
                        </a:rPr>
                        <a:t>orqali</a:t>
                      </a:r>
                      <a:r>
                        <a:rPr lang="en-US" sz="1050" b="1" u="none" strike="noStrike" dirty="0">
                          <a:effectLst/>
                          <a:latin typeface="Times New Roman" panose="02020603050405020304" pitchFamily="18" charset="0"/>
                          <a:cs typeface="Times New Roman" panose="02020603050405020304" pitchFamily="18" charset="0"/>
                        </a:rPr>
                        <a:t> </a:t>
                      </a:r>
                      <a:r>
                        <a:rPr lang="en-US" sz="1050" b="1" u="none" strike="noStrike" dirty="0" err="1">
                          <a:effectLst/>
                          <a:latin typeface="Times New Roman" panose="02020603050405020304" pitchFamily="18" charset="0"/>
                          <a:cs typeface="Times New Roman" panose="02020603050405020304" pitchFamily="18" charset="0"/>
                        </a:rPr>
                        <a:t>kelib</a:t>
                      </a:r>
                      <a:r>
                        <a:rPr lang="en-US" sz="1050" b="1" u="none" strike="noStrike" dirty="0">
                          <a:effectLst/>
                          <a:latin typeface="Times New Roman" panose="02020603050405020304" pitchFamily="18" charset="0"/>
                          <a:cs typeface="Times New Roman" panose="02020603050405020304" pitchFamily="18" charset="0"/>
                        </a:rPr>
                        <a:t> </a:t>
                      </a:r>
                      <a:r>
                        <a:rPr lang="en-US" sz="1050" b="1" u="none" strike="noStrike" dirty="0" err="1">
                          <a:effectLst/>
                          <a:latin typeface="Times New Roman" panose="02020603050405020304" pitchFamily="18" charset="0"/>
                          <a:cs typeface="Times New Roman" panose="02020603050405020304" pitchFamily="18" charset="0"/>
                        </a:rPr>
                        <a:t>tushgan</a:t>
                      </a:r>
                      <a:r>
                        <a:rPr lang="en-US" sz="1050" b="1" u="none" strike="noStrike" dirty="0">
                          <a:effectLst/>
                          <a:latin typeface="Times New Roman" panose="02020603050405020304" pitchFamily="18" charset="0"/>
                          <a:cs typeface="Times New Roman" panose="02020603050405020304" pitchFamily="18" charset="0"/>
                        </a:rPr>
                        <a:t> </a:t>
                      </a:r>
                      <a:r>
                        <a:rPr lang="en-US" sz="1050" b="1" u="none" strike="noStrike" dirty="0" err="1">
                          <a:effectLst/>
                          <a:latin typeface="Times New Roman" panose="02020603050405020304" pitchFamily="18" charset="0"/>
                          <a:cs typeface="Times New Roman" panose="02020603050405020304" pitchFamily="18" charset="0"/>
                        </a:rPr>
                        <a:t>murojaatlar</a:t>
                      </a:r>
                      <a:r>
                        <a:rPr lang="en-US" sz="1050" b="1" u="none" strike="noStrike" dirty="0">
                          <a:effectLst/>
                          <a:latin typeface="Times New Roman" panose="02020603050405020304" pitchFamily="18" charset="0"/>
                          <a:cs typeface="Times New Roman" panose="02020603050405020304" pitchFamily="18" charset="0"/>
                        </a:rPr>
                        <a:t> </a:t>
                      </a:r>
                      <a:r>
                        <a:rPr lang="en-US" sz="1050" b="1" u="none" strike="noStrike" dirty="0" err="1">
                          <a:effectLst/>
                          <a:latin typeface="Times New Roman" panose="02020603050405020304" pitchFamily="18" charset="0"/>
                          <a:cs typeface="Times New Roman" panose="02020603050405020304" pitchFamily="18" charset="0"/>
                        </a:rPr>
                        <a:t>soni</a:t>
                      </a:r>
                      <a:endParaRPr lang="en-U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6">
                  <a:txBody>
                    <a:bodyPr/>
                    <a:lstStyle/>
                    <a:p>
                      <a:pPr algn="ctr" fontAlgn="ct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Murojaatlarni</a:t>
                      </a:r>
                      <a:r>
                        <a:rPr lang="en-US" sz="1200" b="1" u="none" strike="noStrike" dirty="0">
                          <a:solidFill>
                            <a:srgbClr val="0070C0"/>
                          </a:solidFill>
                          <a:effectLst/>
                          <a:latin typeface="Times New Roman" panose="02020603050405020304" pitchFamily="18" charset="0"/>
                          <a:cs typeface="Times New Roman" panose="02020603050405020304" pitchFamily="18" charset="0"/>
                        </a:rPr>
                        <a:t> </a:t>
                      </a: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ko'rib</a:t>
                      </a:r>
                      <a:r>
                        <a:rPr lang="en-US" sz="1200" b="1" u="none" strike="noStrike" dirty="0">
                          <a:solidFill>
                            <a:srgbClr val="0070C0"/>
                          </a:solidFill>
                          <a:effectLst/>
                          <a:latin typeface="Times New Roman" panose="02020603050405020304" pitchFamily="18" charset="0"/>
                          <a:cs typeface="Times New Roman" panose="02020603050405020304" pitchFamily="18" charset="0"/>
                        </a:rPr>
                        <a:t> </a:t>
                      </a: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chiqish</a:t>
                      </a:r>
                      <a:r>
                        <a:rPr lang="en-US" sz="1200" b="1" u="none" strike="noStrike" dirty="0">
                          <a:solidFill>
                            <a:srgbClr val="0070C0"/>
                          </a:solidFill>
                          <a:effectLst/>
                          <a:latin typeface="Times New Roman" panose="02020603050405020304" pitchFamily="18" charset="0"/>
                          <a:cs typeface="Times New Roman" panose="02020603050405020304" pitchFamily="18" charset="0"/>
                        </a:rPr>
                        <a:t> </a:t>
                      </a: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holati</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gridSpan="3">
                  <a:txBody>
                    <a:bodyPr/>
                    <a:lstStyle/>
                    <a:p>
                      <a:pPr algn="ctr" fontAlgn="ct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Murojaatni</a:t>
                      </a:r>
                      <a:r>
                        <a:rPr lang="en-US" sz="1200" b="1" u="none" strike="noStrike" dirty="0">
                          <a:solidFill>
                            <a:srgbClr val="0070C0"/>
                          </a:solidFill>
                          <a:effectLst/>
                          <a:latin typeface="Times New Roman" panose="02020603050405020304" pitchFamily="18" charset="0"/>
                          <a:cs typeface="Times New Roman" panose="02020603050405020304" pitchFamily="18" charset="0"/>
                        </a:rPr>
                        <a:t> </a:t>
                      </a: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ko'rib</a:t>
                      </a:r>
                      <a:r>
                        <a:rPr lang="en-US" sz="1200" b="1" u="none" strike="noStrike" dirty="0">
                          <a:solidFill>
                            <a:srgbClr val="0070C0"/>
                          </a:solidFill>
                          <a:effectLst/>
                          <a:latin typeface="Times New Roman" panose="02020603050405020304" pitchFamily="18" charset="0"/>
                          <a:cs typeface="Times New Roman" panose="02020603050405020304" pitchFamily="18" charset="0"/>
                        </a:rPr>
                        <a:t> </a:t>
                      </a: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chiqish</a:t>
                      </a:r>
                      <a:r>
                        <a:rPr lang="en-US" sz="1200" b="1" u="none" strike="noStrike" dirty="0">
                          <a:solidFill>
                            <a:srgbClr val="0070C0"/>
                          </a:solidFill>
                          <a:effectLst/>
                          <a:latin typeface="Times New Roman" panose="02020603050405020304" pitchFamily="18" charset="0"/>
                          <a:cs typeface="Times New Roman" panose="02020603050405020304" pitchFamily="18" charset="0"/>
                        </a:rPr>
                        <a:t> </a:t>
                      </a: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holati</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gridSpan="4">
                  <a:txBody>
                    <a:bodyPr/>
                    <a:lstStyle/>
                    <a:p>
                      <a:pPr algn="ctr" fontAlgn="ct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Murojaat</a:t>
                      </a:r>
                      <a:r>
                        <a:rPr lang="en-US" sz="1200" b="1" u="none" strike="noStrike" dirty="0">
                          <a:solidFill>
                            <a:srgbClr val="0070C0"/>
                          </a:solidFill>
                          <a:effectLst/>
                          <a:latin typeface="Times New Roman" panose="02020603050405020304" pitchFamily="18" charset="0"/>
                          <a:cs typeface="Times New Roman" panose="02020603050405020304" pitchFamily="18" charset="0"/>
                        </a:rPr>
                        <a:t> </a:t>
                      </a: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turlari</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en-US" sz="1100" b="1" u="none" strike="noStrike" dirty="0" err="1">
                          <a:solidFill>
                            <a:srgbClr val="0070C0"/>
                          </a:solidFill>
                          <a:effectLst/>
                          <a:latin typeface="Times New Roman" panose="02020603050405020304" pitchFamily="18" charset="0"/>
                          <a:cs typeface="Times New Roman" panose="02020603050405020304" pitchFamily="18" charset="0"/>
                        </a:rPr>
                        <a:t>Muddatidan</a:t>
                      </a:r>
                      <a:r>
                        <a:rPr lang="en-US" sz="1100" b="1" u="none" strike="noStrike" dirty="0">
                          <a:solidFill>
                            <a:srgbClr val="0070C0"/>
                          </a:solidFill>
                          <a:effectLst/>
                          <a:latin typeface="Times New Roman" panose="02020603050405020304" pitchFamily="18" charset="0"/>
                          <a:cs typeface="Times New Roman" panose="02020603050405020304" pitchFamily="18" charset="0"/>
                        </a:rPr>
                        <a:t> </a:t>
                      </a:r>
                      <a:r>
                        <a:rPr lang="en-US" sz="1100" b="1" u="none" strike="noStrike" dirty="0" err="1">
                          <a:solidFill>
                            <a:srgbClr val="0070C0"/>
                          </a:solidFill>
                          <a:effectLst/>
                          <a:latin typeface="Times New Roman" panose="02020603050405020304" pitchFamily="18" charset="0"/>
                          <a:cs typeface="Times New Roman" panose="02020603050405020304" pitchFamily="18" charset="0"/>
                        </a:rPr>
                        <a:t>o'tgan</a:t>
                      </a:r>
                      <a:r>
                        <a:rPr lang="en-US" sz="1100" b="1" u="none" strike="noStrike" dirty="0">
                          <a:solidFill>
                            <a:srgbClr val="0070C0"/>
                          </a:solidFill>
                          <a:effectLst/>
                          <a:latin typeface="Times New Roman" panose="02020603050405020304" pitchFamily="18" charset="0"/>
                          <a:cs typeface="Times New Roman" panose="02020603050405020304" pitchFamily="18" charset="0"/>
                        </a:rPr>
                        <a:t> </a:t>
                      </a:r>
                      <a:r>
                        <a:rPr lang="en-US" sz="1100" b="1" u="none" strike="noStrike" dirty="0" err="1">
                          <a:solidFill>
                            <a:srgbClr val="0070C0"/>
                          </a:solidFill>
                          <a:effectLst/>
                          <a:latin typeface="Times New Roman" panose="02020603050405020304" pitchFamily="18" charset="0"/>
                          <a:cs typeface="Times New Roman" panose="02020603050405020304" pitchFamily="18" charset="0"/>
                        </a:rPr>
                        <a:t>murojaatlar</a:t>
                      </a:r>
                      <a:endParaRPr lang="en-US" sz="11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047554"/>
                  </a:ext>
                </a:extLst>
              </a:tr>
              <a:tr h="358499">
                <a:tc vMerge="1">
                  <a:txBody>
                    <a:bodyPr/>
                    <a:lstStyle/>
                    <a:p>
                      <a:endParaRPr lang="ru-RU"/>
                    </a:p>
                  </a:txBody>
                  <a:tcPr/>
                </a:tc>
                <a:tc vMerge="1">
                  <a:txBody>
                    <a:bodyPr/>
                    <a:lstStyle/>
                    <a:p>
                      <a:endParaRPr lang="ru-RU"/>
                    </a:p>
                  </a:txBody>
                  <a:tcPr/>
                </a:tc>
                <a:tc vMerge="1">
                  <a:txBody>
                    <a:bodyPr/>
                    <a:lstStyle/>
                    <a:p>
                      <a:endParaRPr lang="ru-RU"/>
                    </a:p>
                  </a:txBody>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algn="ctr" fontAlgn="ct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Ariza</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Shikoyat</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err="1">
                          <a:solidFill>
                            <a:srgbClr val="0070C0"/>
                          </a:solidFill>
                          <a:effectLst/>
                          <a:latin typeface="Times New Roman" panose="02020603050405020304" pitchFamily="18" charset="0"/>
                          <a:cs typeface="Times New Roman" panose="02020603050405020304" pitchFamily="18" charset="0"/>
                        </a:rPr>
                        <a:t>Taklif</a:t>
                      </a:r>
                      <a:endParaRPr lang="en-US"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2185305961"/>
                  </a:ext>
                </a:extLst>
              </a:tr>
              <a:tr h="142573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O'qishga</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ko'chirish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va</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tiklash</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Qabul</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masalalari</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Turli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masalalar</a:t>
                      </a:r>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Mehnat</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masalalari</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Moddiy</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yordam</a:t>
                      </a:r>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Diplom</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olish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masalalari</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Tushuntirish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olib</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borilgan</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Ijobiy</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hal</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etilgan</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O'rganish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jarayonida</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u="none" strike="noStrike" dirty="0">
                          <a:effectLst/>
                          <a:latin typeface="Times New Roman" panose="02020603050405020304" pitchFamily="18" charset="0"/>
                          <a:cs typeface="Times New Roman" panose="02020603050405020304" pitchFamily="18" charset="0"/>
                        </a:rPr>
                        <a:t> </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Shundan</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sayyor</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qabul</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43299"/>
                  </a:ext>
                </a:extLst>
              </a:tr>
              <a:tr h="1052103">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2024-yil</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239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96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114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12</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72</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23</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12</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183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400" b="1" u="none" strike="noStrike" dirty="0">
                        <a:solidFill>
                          <a:srgbClr val="00B050"/>
                        </a:solidFill>
                        <a:effectLst/>
                        <a:latin typeface="Times New Roman" panose="02020603050405020304" pitchFamily="18" charset="0"/>
                        <a:cs typeface="Times New Roman" panose="02020603050405020304" pitchFamily="18" charset="0"/>
                      </a:endParaRPr>
                    </a:p>
                    <a:p>
                      <a:pPr algn="ctr" fontAlgn="ctr"/>
                      <a:r>
                        <a:rPr lang="ru-RU" sz="1400" b="1" u="none" strike="noStrike" dirty="0">
                          <a:solidFill>
                            <a:srgbClr val="00B050"/>
                          </a:solidFill>
                          <a:effectLst/>
                          <a:latin typeface="Times New Roman" panose="02020603050405020304" pitchFamily="18" charset="0"/>
                          <a:cs typeface="Times New Roman" panose="02020603050405020304" pitchFamily="18" charset="0"/>
                        </a:rPr>
                        <a:t>56</a:t>
                      </a:r>
                    </a:p>
                    <a:p>
                      <a:pPr algn="ctr" fontAlgn="ctr"/>
                      <a:r>
                        <a:rPr lang="ru-RU" sz="1400" b="1" u="none" strike="noStrike" dirty="0">
                          <a:solidFill>
                            <a:srgbClr val="00B050"/>
                          </a:solidFill>
                          <a:effectLst/>
                          <a:latin typeface="Times New Roman" panose="02020603050405020304" pitchFamily="18" charset="0"/>
                          <a:cs typeface="Times New Roman" panose="02020603050405020304" pitchFamily="18" charset="0"/>
                        </a:rPr>
                        <a:t>(23,5%)</a:t>
                      </a:r>
                      <a:endParaRPr lang="ru-RU"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0</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226</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25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13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0</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065558"/>
                  </a:ext>
                </a:extLst>
              </a:tr>
              <a:tr h="1052103">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2025--yil</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136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31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48</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7</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64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11</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6</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90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rgbClr val="00B050"/>
                          </a:solidFill>
                          <a:effectLst/>
                          <a:latin typeface="Times New Roman" panose="02020603050405020304" pitchFamily="18" charset="0"/>
                          <a:cs typeface="Times New Roman" panose="02020603050405020304" pitchFamily="18" charset="0"/>
                        </a:rPr>
                        <a:t>46</a:t>
                      </a:r>
                    </a:p>
                    <a:p>
                      <a:pPr algn="ctr" fontAlgn="ctr"/>
                      <a:r>
                        <a:rPr lang="ru-RU" sz="1400" b="1" i="0" u="none" strike="noStrike" dirty="0">
                          <a:solidFill>
                            <a:srgbClr val="00B050"/>
                          </a:solidFill>
                          <a:effectLst/>
                          <a:latin typeface="Times New Roman" panose="02020603050405020304" pitchFamily="18" charset="0"/>
                          <a:cs typeface="Times New Roman" panose="02020603050405020304" pitchFamily="18" charset="0"/>
                        </a:rPr>
                        <a:t>(34%)</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0</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131</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17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75207"/>
                  </a:ext>
                </a:extLst>
              </a:tr>
              <a:tr h="1052103">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2026--yil I chorak</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15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2</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0</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7</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0</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10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rgbClr val="00B050"/>
                          </a:solidFill>
                          <a:effectLst/>
                          <a:latin typeface="Times New Roman" panose="02020603050405020304" pitchFamily="18" charset="0"/>
                          <a:cs typeface="Times New Roman" panose="02020603050405020304" pitchFamily="18" charset="0"/>
                        </a:rPr>
                        <a:t>5</a:t>
                      </a:r>
                      <a:endParaRPr lang="ru-RU"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0744692"/>
                  </a:ext>
                </a:extLst>
              </a:tr>
            </a:tbl>
          </a:graphicData>
        </a:graphic>
      </p:graphicFrame>
    </p:spTree>
    <p:extLst>
      <p:ext uri="{BB962C8B-B14F-4D97-AF65-F5344CB8AC3E}">
        <p14:creationId xmlns:p14="http://schemas.microsoft.com/office/powerpoint/2010/main" val="297838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рямоугольник с двумя скругленными противолежащими углами 366">
            <a:extLst>
              <a:ext uri="{FF2B5EF4-FFF2-40B4-BE49-F238E27FC236}">
                <a16:creationId xmlns:a16="http://schemas.microsoft.com/office/drawing/2014/main" id="{19F56444-52B8-4A46-A332-30843C4A07F9}"/>
              </a:ext>
            </a:extLst>
          </p:cNvPr>
          <p:cNvSpPr/>
          <p:nvPr/>
        </p:nvSpPr>
        <p:spPr>
          <a:xfrm>
            <a:off x="5666411" y="3256241"/>
            <a:ext cx="1345776" cy="1417415"/>
          </a:xfrm>
          <a:prstGeom prst="round2DiagRect">
            <a:avLst>
              <a:gd name="adj1" fmla="val 32102"/>
              <a:gd name="adj2" fmla="val 0"/>
            </a:avLst>
          </a:prstGeom>
          <a:solidFill>
            <a:srgbClr val="8BA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a:solidFill>
                  <a:schemeClr val="tx1"/>
                </a:solidFill>
                <a:latin typeface="Times New Roman" panose="02020603050405020304" pitchFamily="18" charset="0"/>
                <a:cs typeface="Times New Roman" panose="02020603050405020304" pitchFamily="18" charset="0"/>
              </a:rPr>
              <a:t>Qabul</a:t>
            </a:r>
            <a:r>
              <a:rPr lang="uz-Cyrl-UZ"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masalalari</a:t>
            </a:r>
            <a:r>
              <a:rPr lang="uz-Cyrl-UZ" sz="1300" b="1" dirty="0">
                <a:solidFill>
                  <a:schemeClr val="tx1"/>
                </a:solidFill>
                <a:latin typeface="Times New Roman" panose="02020603050405020304" pitchFamily="18" charset="0"/>
                <a:cs typeface="Times New Roman" panose="02020603050405020304" pitchFamily="18" charset="0"/>
              </a:rPr>
              <a:t> </a:t>
            </a:r>
            <a:r>
              <a:rPr lang="ru-RU" sz="1300" b="1" dirty="0">
                <a:solidFill>
                  <a:schemeClr val="tx1"/>
                </a:solidFill>
                <a:latin typeface="Times New Roman" panose="02020603050405020304" pitchFamily="18" charset="0"/>
                <a:cs typeface="Times New Roman" panose="02020603050405020304" pitchFamily="18" charset="0"/>
              </a:rPr>
              <a:t> </a:t>
            </a:r>
          </a:p>
          <a:p>
            <a:pPr algn="ctr"/>
            <a:r>
              <a:rPr lang="en-US" sz="1400" b="1" dirty="0">
                <a:solidFill>
                  <a:schemeClr val="tx1"/>
                </a:solidFill>
                <a:latin typeface="Times New Roman" panose="02020603050405020304" pitchFamily="18" charset="0"/>
                <a:cs typeface="Times New Roman" panose="02020603050405020304" pitchFamily="18" charset="0"/>
              </a:rPr>
              <a:t>0</a:t>
            </a:r>
            <a:r>
              <a:rPr lang="ru-RU" sz="1400" b="1" dirty="0">
                <a:solidFill>
                  <a:schemeClr val="tx1"/>
                </a:solidFill>
                <a:latin typeface="Times New Roman" panose="02020603050405020304" pitchFamily="18" charset="0"/>
                <a:cs typeface="Times New Roman" panose="02020603050405020304" pitchFamily="18" charset="0"/>
              </a:rPr>
              <a:t> </a:t>
            </a:r>
            <a:r>
              <a:rPr lang="en-US" sz="1400" b="1" dirty="0">
                <a:solidFill>
                  <a:schemeClr val="tx1"/>
                </a:solidFill>
                <a:latin typeface="Times New Roman" panose="02020603050405020304" pitchFamily="18" charset="0"/>
                <a:cs typeface="Times New Roman" panose="02020603050405020304" pitchFamily="18" charset="0"/>
              </a:rPr>
              <a:t>t</a:t>
            </a:r>
            <a:r>
              <a:rPr lang="ru-RU" sz="1400" b="1" dirty="0">
                <a:solidFill>
                  <a:schemeClr val="tx1"/>
                </a:solidFill>
                <a:latin typeface="Times New Roman" panose="02020603050405020304" pitchFamily="18" charset="0"/>
                <a:cs typeface="Times New Roman" panose="02020603050405020304" pitchFamily="18" charset="0"/>
              </a:rPr>
              <a:t>а</a:t>
            </a:r>
          </a:p>
        </p:txBody>
      </p:sp>
      <p:grpSp>
        <p:nvGrpSpPr>
          <p:cNvPr id="29" name="Группа 28">
            <a:extLst>
              <a:ext uri="{FF2B5EF4-FFF2-40B4-BE49-F238E27FC236}">
                <a16:creationId xmlns:a16="http://schemas.microsoft.com/office/drawing/2014/main" id="{C550697E-292C-44DC-9721-8154D7998ED0}"/>
              </a:ext>
            </a:extLst>
          </p:cNvPr>
          <p:cNvGrpSpPr/>
          <p:nvPr/>
        </p:nvGrpSpPr>
        <p:grpSpPr>
          <a:xfrm>
            <a:off x="-78452" y="143624"/>
            <a:ext cx="12209774" cy="1119315"/>
            <a:chOff x="2497" y="-3234"/>
            <a:chExt cx="12209775" cy="667982"/>
          </a:xfrm>
        </p:grpSpPr>
        <p:sp>
          <p:nvSpPr>
            <p:cNvPr id="30" name="Прямоугольник 29">
              <a:extLst>
                <a:ext uri="{FF2B5EF4-FFF2-40B4-BE49-F238E27FC236}">
                  <a16:creationId xmlns:a16="http://schemas.microsoft.com/office/drawing/2014/main" id="{FB415011-BCC2-4CC0-B8A6-8A46A331E34B}"/>
                </a:ext>
              </a:extLst>
            </p:cNvPr>
            <p:cNvSpPr/>
            <p:nvPr/>
          </p:nvSpPr>
          <p:spPr>
            <a:xfrm>
              <a:off x="20272" y="-3234"/>
              <a:ext cx="12192000" cy="6679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uz-Cyrl-UZ" sz="2300" b="1" dirty="0">
                <a:solidFill>
                  <a:schemeClr val="bg1"/>
                </a:solidFill>
                <a:latin typeface="Arial" panose="020B0604020202020204" pitchFamily="34" charset="0"/>
                <a:cs typeface="Arial" pitchFamily="34" charset="0"/>
              </a:endParaRPr>
            </a:p>
          </p:txBody>
        </p:sp>
        <p:sp>
          <p:nvSpPr>
            <p:cNvPr id="31" name="TextBox 30">
              <a:extLst>
                <a:ext uri="{FF2B5EF4-FFF2-40B4-BE49-F238E27FC236}">
                  <a16:creationId xmlns:a16="http://schemas.microsoft.com/office/drawing/2014/main" id="{F41797BC-8F09-48F3-9F9A-3E9A539453BD}"/>
                </a:ext>
              </a:extLst>
            </p:cNvPr>
            <p:cNvSpPr txBox="1"/>
            <p:nvPr/>
          </p:nvSpPr>
          <p:spPr>
            <a:xfrm>
              <a:off x="2497" y="15146"/>
              <a:ext cx="12192000" cy="495920"/>
            </a:xfrm>
            <a:prstGeom prst="rect">
              <a:avLst/>
            </a:prstGeom>
            <a:noFill/>
          </p:spPr>
          <p:txBody>
            <a:bodyPr wrap="square" rtlCol="0">
              <a:spAutoFit/>
            </a:bodyPr>
            <a:lstStyle/>
            <a:p>
              <a:pPr lvl="0" algn="ctr"/>
              <a:r>
                <a:rPr lang="en-US" sz="1600" b="1" dirty="0">
                  <a:solidFill>
                    <a:schemeClr val="bg1"/>
                  </a:solidFill>
                  <a:latin typeface="Times New Roman" panose="02020603050405020304" pitchFamily="18" charset="0"/>
                  <a:cs typeface="Times New Roman" panose="02020603050405020304" pitchFamily="18" charset="0"/>
                </a:rPr>
                <a:t>ABU ALI IBN SINO NOMIDAGI </a:t>
              </a:r>
              <a:r>
                <a:rPr lang="uz-Cyrl-UZ" sz="1600" b="1" dirty="0">
                  <a:solidFill>
                    <a:schemeClr val="bg1"/>
                  </a:solidFill>
                  <a:latin typeface="Times New Roman" panose="02020603050405020304" pitchFamily="18" charset="0"/>
                  <a:cs typeface="Times New Roman" panose="02020603050405020304" pitchFamily="18" charset="0"/>
                </a:rPr>
                <a:t>BUXORO DAVLAT TIBBIYOT INSTITUTIDA  </a:t>
              </a:r>
              <a:endParaRPr lang="ru-RU" sz="1600" dirty="0">
                <a:solidFill>
                  <a:schemeClr val="bg1"/>
                </a:solidFill>
                <a:latin typeface="Times New Roman" panose="02020603050405020304" pitchFamily="18" charset="0"/>
                <a:cs typeface="Times New Roman" panose="02020603050405020304" pitchFamily="18" charset="0"/>
              </a:endParaRPr>
            </a:p>
            <a:p>
              <a:pPr lvl="0" algn="ctr"/>
              <a:r>
                <a:rPr lang="en-US" sz="1600" b="1" dirty="0">
                  <a:solidFill>
                    <a:schemeClr val="bg1"/>
                  </a:solidFill>
                  <a:latin typeface="Times New Roman" panose="02020603050405020304" pitchFamily="18" charset="0"/>
                  <a:cs typeface="Times New Roman" panose="02020603050405020304" pitchFamily="18" charset="0"/>
                </a:rPr>
                <a:t>JISMONIY VA YURIDIK SHAXSLAR MUROJAATLARI TO‘G‘RISIDA HISOBOT                              </a:t>
              </a:r>
              <a:endParaRPr lang="ru-RU" sz="1600" dirty="0">
                <a:solidFill>
                  <a:schemeClr val="bg1"/>
                </a:solidFill>
                <a:latin typeface="Times New Roman" panose="02020603050405020304" pitchFamily="18" charset="0"/>
                <a:cs typeface="Times New Roman" panose="02020603050405020304" pitchFamily="18" charset="0"/>
              </a:endParaRPr>
            </a:p>
            <a:p>
              <a:pPr lvl="0" algn="ctr"/>
              <a:r>
                <a:rPr lang="en-US" sz="1600" b="1" dirty="0">
                  <a:solidFill>
                    <a:schemeClr val="bg1"/>
                  </a:solidFill>
                  <a:latin typeface="Times New Roman" panose="02020603050405020304" pitchFamily="18" charset="0"/>
                  <a:cs typeface="Times New Roman" panose="02020603050405020304" pitchFamily="18" charset="0"/>
                </a:rPr>
                <a:t>                                                                                                                                                                               </a:t>
              </a:r>
              <a:r>
                <a:rPr lang="ru-RU" sz="1600" b="1" dirty="0">
                  <a:solidFill>
                    <a:schemeClr val="bg1"/>
                  </a:solidFill>
                  <a:latin typeface="Times New Roman" panose="02020603050405020304" pitchFamily="18" charset="0"/>
                  <a:cs typeface="Times New Roman" panose="02020603050405020304" pitchFamily="18" charset="0"/>
                </a:rPr>
                <a:t>202</a:t>
              </a:r>
              <a:r>
                <a:rPr lang="en-US" sz="1600" b="1" dirty="0">
                  <a:solidFill>
                    <a:schemeClr val="bg1"/>
                  </a:solidFill>
                  <a:latin typeface="Times New Roman" panose="02020603050405020304" pitchFamily="18" charset="0"/>
                  <a:cs typeface="Times New Roman" panose="02020603050405020304" pitchFamily="18" charset="0"/>
                </a:rPr>
                <a:t>6</a:t>
              </a:r>
              <a:r>
                <a:rPr lang="ru-RU" sz="1600" b="1" dirty="0">
                  <a:solidFill>
                    <a:schemeClr val="bg1"/>
                  </a:solidFill>
                  <a:latin typeface="Times New Roman" panose="02020603050405020304" pitchFamily="18" charset="0"/>
                  <a:cs typeface="Times New Roman" panose="02020603050405020304" pitchFamily="18" charset="0"/>
                </a:rPr>
                <a:t>-</a:t>
              </a:r>
              <a:r>
                <a:rPr lang="ru-RU" sz="1600" b="1" dirty="0" err="1">
                  <a:solidFill>
                    <a:schemeClr val="bg1"/>
                  </a:solidFill>
                  <a:latin typeface="Times New Roman" panose="02020603050405020304" pitchFamily="18" charset="0"/>
                  <a:cs typeface="Times New Roman" panose="02020603050405020304" pitchFamily="18" charset="0"/>
                </a:rPr>
                <a:t>yil</a:t>
              </a:r>
              <a:r>
                <a:rPr lang="ru-RU" sz="1600" b="1"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mart</a:t>
              </a:r>
              <a:endParaRPr lang="uz-Cyrl-UZ" sz="1600" b="1" dirty="0">
                <a:solidFill>
                  <a:schemeClr val="bg1"/>
                </a:solidFill>
                <a:latin typeface="Times New Roman" panose="02020603050405020304" pitchFamily="18" charset="0"/>
                <a:ea typeface="Roboto" pitchFamily="2" charset="0"/>
                <a:cs typeface="Times New Roman" panose="02020603050405020304" pitchFamily="18" charset="0"/>
              </a:endParaRPr>
            </a:p>
          </p:txBody>
        </p:sp>
      </p:grpSp>
      <p:sp>
        <p:nvSpPr>
          <p:cNvPr id="32" name="Прямоугольник: скругленные углы 31">
            <a:extLst>
              <a:ext uri="{FF2B5EF4-FFF2-40B4-BE49-F238E27FC236}">
                <a16:creationId xmlns:a16="http://schemas.microsoft.com/office/drawing/2014/main" id="{EF1266FD-84DD-444C-9FA3-0D02AE2FB9D6}"/>
              </a:ext>
            </a:extLst>
          </p:cNvPr>
          <p:cNvSpPr/>
          <p:nvPr/>
        </p:nvSpPr>
        <p:spPr>
          <a:xfrm>
            <a:off x="2432237" y="1350898"/>
            <a:ext cx="7937687" cy="631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latin typeface="Times New Roman" panose="02020603050405020304" pitchFamily="18" charset="0"/>
                <a:cs typeface="Times New Roman" panose="02020603050405020304" pitchFamily="18" charset="0"/>
              </a:rPr>
              <a:t>Kelib</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tushgan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murojaatlar</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soni</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7 </a:t>
            </a:r>
            <a:r>
              <a:rPr lang="en-US" b="1" dirty="0">
                <a:solidFill>
                  <a:schemeClr val="bg1"/>
                </a:solidFill>
                <a:latin typeface="Times New Roman" panose="02020603050405020304" pitchFamily="18" charset="0"/>
                <a:cs typeface="Times New Roman" panose="02020603050405020304" pitchFamily="18" charset="0"/>
              </a:rPr>
              <a:t>t</a:t>
            </a:r>
            <a:r>
              <a:rPr lang="ru-RU" b="1" dirty="0">
                <a:solidFill>
                  <a:schemeClr val="bg1"/>
                </a:solidFill>
                <a:latin typeface="Times New Roman" panose="02020603050405020304" pitchFamily="18" charset="0"/>
                <a:cs typeface="Times New Roman" panose="02020603050405020304" pitchFamily="18" charset="0"/>
              </a:rPr>
              <a:t>а </a:t>
            </a:r>
            <a:endParaRPr lang="ru-RU" sz="1100" b="1" dirty="0">
              <a:solidFill>
                <a:schemeClr val="bg1"/>
              </a:solidFill>
              <a:latin typeface="Times New Roman" panose="02020603050405020304" pitchFamily="18" charset="0"/>
              <a:cs typeface="Times New Roman" panose="02020603050405020304" pitchFamily="18" charset="0"/>
            </a:endParaRPr>
          </a:p>
        </p:txBody>
      </p:sp>
      <p:sp>
        <p:nvSpPr>
          <p:cNvPr id="33" name="Прямоугольник: скругленные углы 32">
            <a:extLst>
              <a:ext uri="{FF2B5EF4-FFF2-40B4-BE49-F238E27FC236}">
                <a16:creationId xmlns:a16="http://schemas.microsoft.com/office/drawing/2014/main" id="{F4A89D29-9D7A-407E-B0E1-C05A1BC87CD2}"/>
              </a:ext>
            </a:extLst>
          </p:cNvPr>
          <p:cNvSpPr/>
          <p:nvPr/>
        </p:nvSpPr>
        <p:spPr>
          <a:xfrm>
            <a:off x="396030" y="2278807"/>
            <a:ext cx="11278584" cy="631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O‘zbekiston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Respublikasi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Prezidenti</a:t>
            </a:r>
            <a:r>
              <a:rPr lang="en-US"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virtual </a:t>
            </a:r>
            <a:r>
              <a:rPr lang="en-US" b="1" dirty="0" err="1">
                <a:latin typeface="Times New Roman" panose="02020603050405020304" pitchFamily="18" charset="0"/>
                <a:cs typeface="Times New Roman" panose="02020603050405020304" pitchFamily="18" charset="0"/>
              </a:rPr>
              <a:t>qabulxonasi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orqali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kelib</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tushgan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murojaatlar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soni</a:t>
            </a:r>
            <a:r>
              <a:rPr lang="en-US" b="1" dirty="0">
                <a:latin typeface="Times New Roman" panose="02020603050405020304" pitchFamily="18" charset="0"/>
                <a:cs typeface="Times New Roman" panose="02020603050405020304" pitchFamily="18" charset="0"/>
              </a:rPr>
              <a:t> </a:t>
            </a:r>
            <a:r>
              <a:rPr lang="ru-RU" b="1"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1</a:t>
            </a:r>
            <a:r>
              <a:rPr lang="en-US" b="1" dirty="0">
                <a:solidFill>
                  <a:srgbClr val="FF0000"/>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t</a:t>
            </a:r>
            <a:r>
              <a:rPr lang="ru-RU" b="1" dirty="0">
                <a:solidFill>
                  <a:schemeClr val="bg1"/>
                </a:solidFill>
                <a:latin typeface="Times New Roman" panose="02020603050405020304" pitchFamily="18" charset="0"/>
                <a:cs typeface="Times New Roman" panose="02020603050405020304" pitchFamily="18" charset="0"/>
              </a:rPr>
              <a:t>а </a:t>
            </a:r>
            <a:endParaRPr lang="ru-RU" sz="1100" b="1" dirty="0">
              <a:solidFill>
                <a:schemeClr val="bg1"/>
              </a:solidFill>
              <a:latin typeface="Times New Roman" panose="02020603050405020304" pitchFamily="18" charset="0"/>
              <a:cs typeface="Times New Roman" panose="02020603050405020304" pitchFamily="18" charset="0"/>
            </a:endParaRPr>
          </a:p>
        </p:txBody>
      </p:sp>
      <p:pic>
        <p:nvPicPr>
          <p:cNvPr id="34" name="Picture 12" descr="Engineers Icons - Download Free Vector Icons | Noun Project">
            <a:extLst>
              <a:ext uri="{FF2B5EF4-FFF2-40B4-BE49-F238E27FC236}">
                <a16:creationId xmlns:a16="http://schemas.microsoft.com/office/drawing/2014/main" id="{04336BDB-8CDF-4834-B8FF-E7EECD7BA099}"/>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2794" y="1477412"/>
            <a:ext cx="969709" cy="54127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B12C5D12-C037-44BC-9037-36A386BE9420}"/>
              </a:ext>
            </a:extLst>
          </p:cNvPr>
          <p:cNvSpPr txBox="1"/>
          <p:nvPr/>
        </p:nvSpPr>
        <p:spPr>
          <a:xfrm>
            <a:off x="527444" y="2879670"/>
            <a:ext cx="5711952" cy="892552"/>
          </a:xfrm>
          <a:prstGeom prst="rect">
            <a:avLst/>
          </a:prstGeom>
          <a:noFill/>
        </p:spPr>
        <p:txBody>
          <a:bodyPr wrap="square" rtlCol="0">
            <a:spAutoFit/>
          </a:bodyPr>
          <a:lstStyle/>
          <a:p>
            <a:pPr algn="ctr"/>
            <a:r>
              <a:rPr lang="ru-RU" b="1" dirty="0" err="1">
                <a:latin typeface="Times New Roman" panose="02020603050405020304" pitchFamily="18" charset="0"/>
                <a:cs typeface="Times New Roman" panose="02020603050405020304" pitchFamily="18" charset="0"/>
              </a:rPr>
              <a:t>Murojaatda</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ko‘tarilgan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masalalar</a:t>
            </a:r>
            <a:r>
              <a:rPr lang="ru-RU"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ctr"/>
            <a:r>
              <a:rPr lang="ru-RU" dirty="0"/>
              <a:t> </a:t>
            </a:r>
          </a:p>
          <a:p>
            <a:pPr algn="ctr"/>
            <a:endParaRPr lang="ru-RU" sz="1600" b="1" dirty="0">
              <a:solidFill>
                <a:srgbClr val="002060"/>
              </a:solidFill>
              <a:latin typeface="Arial" panose="020B0604020202020204" pitchFamily="34" charset="0"/>
              <a:cs typeface="Arial" panose="020B0604020202020204" pitchFamily="34" charset="0"/>
            </a:endParaRPr>
          </a:p>
        </p:txBody>
      </p:sp>
      <p:sp>
        <p:nvSpPr>
          <p:cNvPr id="36" name="Прямоугольник с двумя скругленными противолежащими углами 353">
            <a:extLst>
              <a:ext uri="{FF2B5EF4-FFF2-40B4-BE49-F238E27FC236}">
                <a16:creationId xmlns:a16="http://schemas.microsoft.com/office/drawing/2014/main" id="{34A89D14-13A1-47D7-AC0E-07334CE05B6F}"/>
              </a:ext>
            </a:extLst>
          </p:cNvPr>
          <p:cNvSpPr/>
          <p:nvPr/>
        </p:nvSpPr>
        <p:spPr>
          <a:xfrm>
            <a:off x="4748482" y="3245468"/>
            <a:ext cx="1110808" cy="1451314"/>
          </a:xfrm>
          <a:prstGeom prst="round2DiagRect">
            <a:avLst>
              <a:gd name="adj1" fmla="val 32102"/>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37" name="Прямоугольник 36">
            <a:extLst>
              <a:ext uri="{FF2B5EF4-FFF2-40B4-BE49-F238E27FC236}">
                <a16:creationId xmlns:a16="http://schemas.microsoft.com/office/drawing/2014/main" id="{4698ECE4-883B-4681-A878-FF1B3D883247}"/>
              </a:ext>
            </a:extLst>
          </p:cNvPr>
          <p:cNvSpPr/>
          <p:nvPr/>
        </p:nvSpPr>
        <p:spPr>
          <a:xfrm>
            <a:off x="4733858" y="3338790"/>
            <a:ext cx="1128125" cy="1046440"/>
          </a:xfrm>
          <a:prstGeom prst="rect">
            <a:avLst/>
          </a:prstGeom>
        </p:spPr>
        <p:txBody>
          <a:bodyPr wrap="square">
            <a:spAutoFit/>
          </a:bodyPr>
          <a:lstStyle/>
          <a:p>
            <a:pPr algn="ctr"/>
            <a:endParaRPr lang="uz-Latn-UZ" sz="1000" b="1" dirty="0">
              <a:solidFill>
                <a:srgbClr val="C00000"/>
              </a:solidFill>
              <a:latin typeface="Arial" panose="020B0604020202020204" pitchFamily="34" charset="0"/>
              <a:cs typeface="Arial" panose="020B0604020202020204" pitchFamily="34" charset="0"/>
            </a:endParaRPr>
          </a:p>
          <a:p>
            <a:pPr algn="ctr"/>
            <a:r>
              <a:rPr lang="en-US" sz="1300" b="1" dirty="0" err="1">
                <a:latin typeface="Times New Roman" panose="02020603050405020304" pitchFamily="18" charset="0"/>
                <a:cs typeface="Times New Roman" panose="02020603050405020304" pitchFamily="18" charset="0"/>
              </a:rPr>
              <a:t>Diplomni</a:t>
            </a:r>
            <a:r>
              <a:rPr lang="ru-RU"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olish</a:t>
            </a:r>
            <a:endParaRPr lang="ru-RU" sz="1300" b="1" dirty="0">
              <a:latin typeface="Times New Roman" panose="02020603050405020304" pitchFamily="18" charset="0"/>
              <a:cs typeface="Times New Roman" panose="02020603050405020304" pitchFamily="18" charset="0"/>
            </a:endParaRPr>
          </a:p>
          <a:p>
            <a:pPr algn="ctr"/>
            <a:endParaRPr lang="ru-RU" sz="1300" b="1" dirty="0">
              <a:solidFill>
                <a:srgbClr val="FF0000"/>
              </a:solidFill>
              <a:latin typeface="Times New Roman" panose="02020603050405020304" pitchFamily="18" charset="0"/>
              <a:cs typeface="Times New Roman" panose="02020603050405020304" pitchFamily="18" charset="0"/>
            </a:endParaRPr>
          </a:p>
          <a:p>
            <a:pPr algn="ctr"/>
            <a:r>
              <a:rPr lang="en-US" sz="1300" b="1" dirty="0">
                <a:latin typeface="Times New Roman" panose="02020603050405020304" pitchFamily="18" charset="0"/>
                <a:cs typeface="Times New Roman" panose="02020603050405020304" pitchFamily="18" charset="0"/>
              </a:rPr>
              <a:t>0</a:t>
            </a:r>
            <a:r>
              <a:rPr lang="ru-RU" sz="1300" b="1"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t</a:t>
            </a:r>
            <a:r>
              <a:rPr lang="ru-RU" sz="1300" b="1" dirty="0">
                <a:latin typeface="Times New Roman" panose="02020603050405020304" pitchFamily="18" charset="0"/>
                <a:cs typeface="Times New Roman" panose="02020603050405020304" pitchFamily="18" charset="0"/>
              </a:rPr>
              <a:t>а</a:t>
            </a:r>
          </a:p>
        </p:txBody>
      </p:sp>
      <p:sp>
        <p:nvSpPr>
          <p:cNvPr id="38" name="Прямоугольник с двумя скругленными противолежащими углами 358">
            <a:extLst>
              <a:ext uri="{FF2B5EF4-FFF2-40B4-BE49-F238E27FC236}">
                <a16:creationId xmlns:a16="http://schemas.microsoft.com/office/drawing/2014/main" id="{2A8EF549-391A-448C-90F5-2FCF8CBE3B83}"/>
              </a:ext>
            </a:extLst>
          </p:cNvPr>
          <p:cNvSpPr/>
          <p:nvPr/>
        </p:nvSpPr>
        <p:spPr>
          <a:xfrm>
            <a:off x="1676770" y="3283895"/>
            <a:ext cx="1302225" cy="1474338"/>
          </a:xfrm>
          <a:prstGeom prst="round2DiagRect">
            <a:avLst>
              <a:gd name="adj1" fmla="val 3210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39" name="Прямоугольник с двумя скругленными противолежащими углами 362">
            <a:extLst>
              <a:ext uri="{FF2B5EF4-FFF2-40B4-BE49-F238E27FC236}">
                <a16:creationId xmlns:a16="http://schemas.microsoft.com/office/drawing/2014/main" id="{EE772688-444E-466C-93EB-67C1BA2611E8}"/>
              </a:ext>
            </a:extLst>
          </p:cNvPr>
          <p:cNvSpPr/>
          <p:nvPr/>
        </p:nvSpPr>
        <p:spPr>
          <a:xfrm>
            <a:off x="441157" y="3291337"/>
            <a:ext cx="1302225" cy="1474338"/>
          </a:xfrm>
          <a:prstGeom prst="round2DiagRect">
            <a:avLst>
              <a:gd name="adj1" fmla="val 32102"/>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40" name="Прямоугольник с двумя скругленными противолежащими углами 366">
            <a:extLst>
              <a:ext uri="{FF2B5EF4-FFF2-40B4-BE49-F238E27FC236}">
                <a16:creationId xmlns:a16="http://schemas.microsoft.com/office/drawing/2014/main" id="{8495D0C4-23A1-42A9-8BF8-71CACF148637}"/>
              </a:ext>
            </a:extLst>
          </p:cNvPr>
          <p:cNvSpPr/>
          <p:nvPr/>
        </p:nvSpPr>
        <p:spPr>
          <a:xfrm>
            <a:off x="3806634" y="3256241"/>
            <a:ext cx="962427" cy="1451314"/>
          </a:xfrm>
          <a:prstGeom prst="round2DiagRect">
            <a:avLst>
              <a:gd name="adj1" fmla="val 32102"/>
              <a:gd name="adj2" fmla="val 0"/>
            </a:avLst>
          </a:prstGeom>
          <a:solidFill>
            <a:srgbClr val="8BA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41" name="Прямоугольник с двумя скругленными противолежащими углами 367">
            <a:extLst>
              <a:ext uri="{FF2B5EF4-FFF2-40B4-BE49-F238E27FC236}">
                <a16:creationId xmlns:a16="http://schemas.microsoft.com/office/drawing/2014/main" id="{13E9FDFF-7464-4915-9098-29A1CA9630B3}"/>
              </a:ext>
            </a:extLst>
          </p:cNvPr>
          <p:cNvSpPr/>
          <p:nvPr/>
        </p:nvSpPr>
        <p:spPr>
          <a:xfrm>
            <a:off x="8997764" y="3269851"/>
            <a:ext cx="1313941" cy="1451313"/>
          </a:xfrm>
          <a:prstGeom prst="round2DiagRect">
            <a:avLst>
              <a:gd name="adj1" fmla="val 32102"/>
              <a:gd name="adj2" fmla="val 0"/>
            </a:avLst>
          </a:prstGeom>
          <a:solidFill>
            <a:schemeClr val="accent4">
              <a:lumMod val="60000"/>
              <a:lumOff val="40000"/>
            </a:schemeClr>
          </a:solidFill>
          <a:ln>
            <a:noFill/>
          </a:ln>
          <a:effectLst>
            <a:outerShdw blurRad="38100" dist="38100" dir="2700000" sx="99000" sy="99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42" name="Прямоугольник с двумя скругленными противолежащими углами 383">
            <a:extLst>
              <a:ext uri="{FF2B5EF4-FFF2-40B4-BE49-F238E27FC236}">
                <a16:creationId xmlns:a16="http://schemas.microsoft.com/office/drawing/2014/main" id="{5B08243A-B812-4910-84D9-249FFCCBF8AD}"/>
              </a:ext>
            </a:extLst>
          </p:cNvPr>
          <p:cNvSpPr/>
          <p:nvPr/>
        </p:nvSpPr>
        <p:spPr>
          <a:xfrm>
            <a:off x="7639898" y="3240105"/>
            <a:ext cx="1313941" cy="1451313"/>
          </a:xfrm>
          <a:prstGeom prst="round2DiagRect">
            <a:avLst>
              <a:gd name="adj1" fmla="val 32102"/>
              <a:gd name="adj2" fmla="val 0"/>
            </a:avLst>
          </a:prstGeom>
          <a:solidFill>
            <a:srgbClr val="A58FBF"/>
          </a:solidFill>
          <a:ln>
            <a:noFill/>
          </a:ln>
          <a:effectLst>
            <a:outerShdw blurRad="38100" dist="38100" dir="2700000" sx="99000" sy="99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a:p>
            <a:pPr algn="ctr"/>
            <a:endParaRPr lang="ru-RU" sz="2000" dirty="0"/>
          </a:p>
        </p:txBody>
      </p:sp>
      <p:sp>
        <p:nvSpPr>
          <p:cNvPr id="43" name="Прямоугольник 42">
            <a:extLst>
              <a:ext uri="{FF2B5EF4-FFF2-40B4-BE49-F238E27FC236}">
                <a16:creationId xmlns:a16="http://schemas.microsoft.com/office/drawing/2014/main" id="{4854F283-4543-42BA-ACE6-1DCB34C18EF4}"/>
              </a:ext>
            </a:extLst>
          </p:cNvPr>
          <p:cNvSpPr/>
          <p:nvPr/>
        </p:nvSpPr>
        <p:spPr>
          <a:xfrm>
            <a:off x="1750736" y="3273558"/>
            <a:ext cx="1302224" cy="1046440"/>
          </a:xfrm>
          <a:prstGeom prst="rect">
            <a:avLst/>
          </a:prstGeom>
        </p:spPr>
        <p:txBody>
          <a:bodyPr wrap="square">
            <a:spAutoFit/>
          </a:bodyPr>
          <a:lstStyle/>
          <a:p>
            <a:pPr algn="ctr"/>
            <a:endParaRPr lang="uz-Latn-UZ" sz="1000" b="1" dirty="0">
              <a:solidFill>
                <a:srgbClr val="C00000"/>
              </a:solidFill>
              <a:latin typeface="Arial" panose="020B0604020202020204" pitchFamily="34" charset="0"/>
              <a:cs typeface="Arial" panose="020B0604020202020204" pitchFamily="34" charset="0"/>
            </a:endParaRPr>
          </a:p>
          <a:p>
            <a:pPr algn="ctr"/>
            <a:r>
              <a:rPr lang="en-US" sz="1300" b="1" dirty="0" err="1">
                <a:latin typeface="Times New Roman" panose="02020603050405020304" pitchFamily="18" charset="0"/>
                <a:cs typeface="Times New Roman" panose="02020603050405020304" pitchFamily="18" charset="0"/>
              </a:rPr>
              <a:t>O‘qishga</a:t>
            </a:r>
            <a:r>
              <a:rPr lang="en-US"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ko‘chirish</a:t>
            </a:r>
            <a:r>
              <a:rPr lang="en-US"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va</a:t>
            </a:r>
            <a:r>
              <a:rPr lang="en-US"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tiklash</a:t>
            </a:r>
            <a:endParaRPr lang="ru-RU" sz="1300" b="1" dirty="0">
              <a:latin typeface="Times New Roman" panose="02020603050405020304" pitchFamily="18" charset="0"/>
              <a:cs typeface="Times New Roman" panose="02020603050405020304" pitchFamily="18" charset="0"/>
            </a:endParaRPr>
          </a:p>
          <a:p>
            <a:pPr algn="ctr"/>
            <a:r>
              <a:rPr lang="en-US" sz="1300" b="1" dirty="0">
                <a:latin typeface="Times New Roman" panose="02020603050405020304" pitchFamily="18" charset="0"/>
                <a:cs typeface="Times New Roman" panose="02020603050405020304" pitchFamily="18" charset="0"/>
              </a:rPr>
              <a:t>0</a:t>
            </a:r>
            <a:r>
              <a:rPr lang="ru-RU" sz="1300" b="1" dirty="0">
                <a:latin typeface="Times New Roman" panose="02020603050405020304" pitchFamily="18" charset="0"/>
                <a:cs typeface="Times New Roman" panose="02020603050405020304" pitchFamily="18" charset="0"/>
              </a:rPr>
              <a:t> </a:t>
            </a:r>
            <a:r>
              <a:rPr lang="ru-RU" sz="1300" b="1" dirty="0" err="1">
                <a:latin typeface="Times New Roman" panose="02020603050405020304" pitchFamily="18" charset="0"/>
                <a:cs typeface="Times New Roman" panose="02020603050405020304" pitchFamily="18" charset="0"/>
              </a:rPr>
              <a:t>ta</a:t>
            </a:r>
            <a:endParaRPr lang="ru-RU" sz="1300" b="1" dirty="0">
              <a:latin typeface="Times New Roman" panose="02020603050405020304" pitchFamily="18" charset="0"/>
              <a:cs typeface="Times New Roman" panose="02020603050405020304" pitchFamily="18" charset="0"/>
            </a:endParaRPr>
          </a:p>
        </p:txBody>
      </p:sp>
      <p:sp>
        <p:nvSpPr>
          <p:cNvPr id="44" name="Прямоугольник 43">
            <a:extLst>
              <a:ext uri="{FF2B5EF4-FFF2-40B4-BE49-F238E27FC236}">
                <a16:creationId xmlns:a16="http://schemas.microsoft.com/office/drawing/2014/main" id="{0511106D-835B-45A3-93C3-8735AD4C0215}"/>
              </a:ext>
            </a:extLst>
          </p:cNvPr>
          <p:cNvSpPr/>
          <p:nvPr/>
        </p:nvSpPr>
        <p:spPr>
          <a:xfrm>
            <a:off x="527410" y="3368697"/>
            <a:ext cx="1157422" cy="1169551"/>
          </a:xfrm>
          <a:prstGeom prst="rect">
            <a:avLst/>
          </a:prstGeom>
        </p:spPr>
        <p:txBody>
          <a:bodyPr wrap="square">
            <a:spAutoFit/>
          </a:bodyPr>
          <a:lstStyle/>
          <a:p>
            <a:pPr algn="ctr"/>
            <a:r>
              <a:rPr lang="ru-RU" sz="1300" b="1" dirty="0" err="1">
                <a:latin typeface="Times New Roman" panose="02020603050405020304" pitchFamily="18" charset="0"/>
                <a:cs typeface="Times New Roman" panose="02020603050405020304" pitchFamily="18" charset="0"/>
              </a:rPr>
              <a:t>Turli</a:t>
            </a:r>
            <a:r>
              <a:rPr lang="ru-RU" sz="1300" b="1" dirty="0">
                <a:latin typeface="Times New Roman" panose="02020603050405020304" pitchFamily="18" charset="0"/>
                <a:cs typeface="Times New Roman" panose="02020603050405020304" pitchFamily="18" charset="0"/>
              </a:rPr>
              <a:t> </a:t>
            </a:r>
            <a:r>
              <a:rPr lang="ru-RU" sz="1300" b="1" dirty="0" err="1">
                <a:latin typeface="Times New Roman" panose="02020603050405020304" pitchFamily="18" charset="0"/>
                <a:cs typeface="Times New Roman" panose="02020603050405020304" pitchFamily="18" charset="0"/>
              </a:rPr>
              <a:t>masalalar</a:t>
            </a:r>
            <a:r>
              <a:rPr lang="ru-RU" sz="1300" b="1" dirty="0">
                <a:latin typeface="Times New Roman" panose="02020603050405020304" pitchFamily="18" charset="0"/>
                <a:cs typeface="Times New Roman" panose="02020603050405020304" pitchFamily="18" charset="0"/>
              </a:rPr>
              <a:t>  </a:t>
            </a:r>
            <a:endParaRPr lang="ru-RU" sz="1300" dirty="0">
              <a:latin typeface="Times New Roman" panose="02020603050405020304" pitchFamily="18" charset="0"/>
              <a:cs typeface="Times New Roman" panose="02020603050405020304" pitchFamily="18" charset="0"/>
            </a:endParaRPr>
          </a:p>
          <a:p>
            <a:pPr algn="ctr"/>
            <a:endParaRPr lang="uz-Cyrl-UZ" sz="1300" b="1" dirty="0">
              <a:latin typeface="Times New Roman" panose="02020603050405020304" pitchFamily="18" charset="0"/>
              <a:cs typeface="Times New Roman" panose="02020603050405020304" pitchFamily="18" charset="0"/>
            </a:endParaRPr>
          </a:p>
          <a:p>
            <a:pPr algn="ctr"/>
            <a:r>
              <a:rPr lang="en-US" sz="1300" b="1" dirty="0">
                <a:latin typeface="Times New Roman" panose="02020603050405020304" pitchFamily="18" charset="0"/>
                <a:cs typeface="Times New Roman" panose="02020603050405020304" pitchFamily="18" charset="0"/>
              </a:rPr>
              <a:t>5</a:t>
            </a:r>
            <a:r>
              <a:rPr lang="ru-RU" sz="1300" b="1"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t</a:t>
            </a:r>
            <a:r>
              <a:rPr lang="ru-RU" sz="1300" b="1" dirty="0">
                <a:latin typeface="Times New Roman" panose="02020603050405020304" pitchFamily="18" charset="0"/>
                <a:cs typeface="Times New Roman" panose="02020603050405020304" pitchFamily="18" charset="0"/>
              </a:rPr>
              <a:t>а</a:t>
            </a:r>
          </a:p>
          <a:p>
            <a:pPr algn="ct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5" name="Прямоугольник 44">
            <a:extLst>
              <a:ext uri="{FF2B5EF4-FFF2-40B4-BE49-F238E27FC236}">
                <a16:creationId xmlns:a16="http://schemas.microsoft.com/office/drawing/2014/main" id="{DD6DBD82-AADE-45F5-A5F7-073E07BA5E4C}"/>
              </a:ext>
            </a:extLst>
          </p:cNvPr>
          <p:cNvSpPr/>
          <p:nvPr/>
        </p:nvSpPr>
        <p:spPr>
          <a:xfrm>
            <a:off x="3737506" y="3349563"/>
            <a:ext cx="1167292" cy="1061829"/>
          </a:xfrm>
          <a:prstGeom prst="rect">
            <a:avLst/>
          </a:prstGeom>
        </p:spPr>
        <p:txBody>
          <a:bodyPr wrap="square">
            <a:spAutoFit/>
          </a:bodyPr>
          <a:lstStyle/>
          <a:p>
            <a:pPr algn="ctr"/>
            <a:endParaRPr lang="uz-Latn-UZ" sz="1000" b="1" dirty="0">
              <a:solidFill>
                <a:srgbClr val="C00000"/>
              </a:solidFill>
              <a:latin typeface="Arial" panose="020B0604020202020204" pitchFamily="34" charset="0"/>
              <a:cs typeface="Arial" panose="020B0604020202020204" pitchFamily="34" charset="0"/>
            </a:endParaRPr>
          </a:p>
          <a:p>
            <a:pPr algn="ctr"/>
            <a:r>
              <a:rPr lang="en-US" sz="1300" b="1" dirty="0" err="1">
                <a:latin typeface="Times New Roman" panose="02020603050405020304" pitchFamily="18" charset="0"/>
                <a:cs typeface="Times New Roman" panose="02020603050405020304" pitchFamily="18" charset="0"/>
              </a:rPr>
              <a:t>Moddiy</a:t>
            </a:r>
            <a:r>
              <a:rPr lang="en-US"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yordam</a:t>
            </a:r>
            <a:r>
              <a:rPr lang="ru-RU"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masalasi</a:t>
            </a:r>
            <a:r>
              <a:rPr lang="ru-RU" sz="1300" b="1" dirty="0">
                <a:latin typeface="Times New Roman" panose="02020603050405020304" pitchFamily="18" charset="0"/>
                <a:cs typeface="Times New Roman" panose="02020603050405020304" pitchFamily="18" charset="0"/>
              </a:rPr>
              <a:t> </a:t>
            </a:r>
          </a:p>
          <a:p>
            <a:pPr algn="ctr"/>
            <a:r>
              <a:rPr lang="en-US" sz="1400" b="1" dirty="0">
                <a:latin typeface="Times New Roman" panose="02020603050405020304" pitchFamily="18" charset="0"/>
                <a:cs typeface="Times New Roman" panose="02020603050405020304" pitchFamily="18" charset="0"/>
              </a:rPr>
              <a:t>0</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а</a:t>
            </a:r>
          </a:p>
        </p:txBody>
      </p:sp>
      <p:sp>
        <p:nvSpPr>
          <p:cNvPr id="46" name="TextBox 45">
            <a:extLst>
              <a:ext uri="{FF2B5EF4-FFF2-40B4-BE49-F238E27FC236}">
                <a16:creationId xmlns:a16="http://schemas.microsoft.com/office/drawing/2014/main" id="{F9D687C3-861C-48F8-8CC7-6684322D28C2}"/>
              </a:ext>
            </a:extLst>
          </p:cNvPr>
          <p:cNvSpPr txBox="1"/>
          <p:nvPr/>
        </p:nvSpPr>
        <p:spPr>
          <a:xfrm>
            <a:off x="3408650" y="4732609"/>
            <a:ext cx="4981361"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Murojaatlarni</a:t>
            </a:r>
            <a:r>
              <a:rPr lang="ru-RU"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ko`rib</a:t>
            </a:r>
            <a:r>
              <a:rPr lang="ru-RU"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chiqish</a:t>
            </a:r>
            <a:r>
              <a:rPr lang="ru-RU"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holati</a:t>
            </a:r>
            <a:r>
              <a:rPr lang="en-US"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44638A88-D646-4E96-86A4-5D8573AA0990}"/>
              </a:ext>
            </a:extLst>
          </p:cNvPr>
          <p:cNvSpPr txBox="1"/>
          <p:nvPr/>
        </p:nvSpPr>
        <p:spPr>
          <a:xfrm>
            <a:off x="6685407" y="2915629"/>
            <a:ext cx="4942326"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Murojaat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turlari</a:t>
            </a:r>
            <a:r>
              <a:rPr lang="en-US"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8" name="Прямоугольник 47">
            <a:extLst>
              <a:ext uri="{FF2B5EF4-FFF2-40B4-BE49-F238E27FC236}">
                <a16:creationId xmlns:a16="http://schemas.microsoft.com/office/drawing/2014/main" id="{A5F04213-C70A-4BBB-9F82-D2FFC2760682}"/>
              </a:ext>
            </a:extLst>
          </p:cNvPr>
          <p:cNvSpPr/>
          <p:nvPr/>
        </p:nvSpPr>
        <p:spPr>
          <a:xfrm>
            <a:off x="7659453" y="3429000"/>
            <a:ext cx="1037784" cy="738664"/>
          </a:xfrm>
          <a:prstGeom prst="rect">
            <a:avLst/>
          </a:prstGeom>
        </p:spPr>
        <p:txBody>
          <a:bodyPr wrap="square">
            <a:spAutoFit/>
          </a:bodyPr>
          <a:lstStyle/>
          <a:p>
            <a:pPr algn="ctr"/>
            <a:r>
              <a:rPr lang="en-US" sz="1400" b="1" dirty="0" err="1">
                <a:latin typeface="Times New Roman" panose="02020603050405020304" pitchFamily="18" charset="0"/>
                <a:cs typeface="Times New Roman" panose="02020603050405020304" pitchFamily="18" charset="0"/>
              </a:rPr>
              <a:t>Ariza</a:t>
            </a:r>
            <a:endParaRPr lang="ru-RU" sz="1400" b="1" dirty="0">
              <a:solidFill>
                <a:schemeClr val="bg1"/>
              </a:solidFill>
              <a:latin typeface="Times New Roman" panose="02020603050405020304" pitchFamily="18" charset="0"/>
              <a:cs typeface="Times New Roman" panose="02020603050405020304" pitchFamily="18" charset="0"/>
            </a:endParaRPr>
          </a:p>
          <a:p>
            <a:pPr algn="ctr"/>
            <a:endParaRPr lang="ru-RU" sz="1400" b="1" dirty="0">
              <a:solidFill>
                <a:schemeClr val="bg1"/>
              </a:solidFill>
              <a:latin typeface="Times New Roman" panose="02020603050405020304" pitchFamily="18" charset="0"/>
              <a:cs typeface="Times New Roman" panose="02020603050405020304" pitchFamily="18" charset="0"/>
            </a:endParaRPr>
          </a:p>
          <a:p>
            <a:pPr algn="ctr"/>
            <a:r>
              <a:rPr lang="ru-RU" sz="1400" b="1" dirty="0">
                <a:latin typeface="Times New Roman" panose="02020603050405020304" pitchFamily="18" charset="0"/>
                <a:cs typeface="Times New Roman" panose="02020603050405020304" pitchFamily="18" charset="0"/>
              </a:rPr>
              <a:t> 7 </a:t>
            </a:r>
            <a:r>
              <a:rPr lang="en-US" sz="1400" b="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а</a:t>
            </a:r>
          </a:p>
        </p:txBody>
      </p:sp>
      <p:sp>
        <p:nvSpPr>
          <p:cNvPr id="49" name="Прямоугольник 48">
            <a:extLst>
              <a:ext uri="{FF2B5EF4-FFF2-40B4-BE49-F238E27FC236}">
                <a16:creationId xmlns:a16="http://schemas.microsoft.com/office/drawing/2014/main" id="{A1271C36-0995-4C4C-8430-48FA6F6D2A41}"/>
              </a:ext>
            </a:extLst>
          </p:cNvPr>
          <p:cNvSpPr/>
          <p:nvPr/>
        </p:nvSpPr>
        <p:spPr>
          <a:xfrm>
            <a:off x="9067274" y="3354098"/>
            <a:ext cx="1273251" cy="738664"/>
          </a:xfrm>
          <a:prstGeom prst="rect">
            <a:avLst/>
          </a:prstGeom>
        </p:spPr>
        <p:txBody>
          <a:bodyPr wrap="square">
            <a:spAutoFit/>
          </a:bodyPr>
          <a:lstStyle/>
          <a:p>
            <a:pPr algn="ctr"/>
            <a:r>
              <a:rPr lang="en-US" sz="1400" b="1" dirty="0" err="1">
                <a:latin typeface="Times New Roman" panose="02020603050405020304" pitchFamily="18" charset="0"/>
                <a:cs typeface="Times New Roman" panose="02020603050405020304" pitchFamily="18" charset="0"/>
              </a:rPr>
              <a:t>shundan</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sayyor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qabul</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3</a:t>
            </a:r>
            <a:r>
              <a:rPr lang="uz-Cyrl-UZ"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а </a:t>
            </a:r>
          </a:p>
        </p:txBody>
      </p:sp>
      <p:sp>
        <p:nvSpPr>
          <p:cNvPr id="50" name="Прямоугольник 49">
            <a:extLst>
              <a:ext uri="{FF2B5EF4-FFF2-40B4-BE49-F238E27FC236}">
                <a16:creationId xmlns:a16="http://schemas.microsoft.com/office/drawing/2014/main" id="{097DFE9D-378E-436F-984F-35F389188C96}"/>
              </a:ext>
            </a:extLst>
          </p:cNvPr>
          <p:cNvSpPr/>
          <p:nvPr/>
        </p:nvSpPr>
        <p:spPr>
          <a:xfrm>
            <a:off x="10858038" y="1502637"/>
            <a:ext cx="161925" cy="9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право 50">
            <a:extLst>
              <a:ext uri="{FF2B5EF4-FFF2-40B4-BE49-F238E27FC236}">
                <a16:creationId xmlns:a16="http://schemas.microsoft.com/office/drawing/2014/main" id="{03242AC9-67B5-47C9-BB98-69EE9947C1D5}"/>
              </a:ext>
            </a:extLst>
          </p:cNvPr>
          <p:cNvSpPr/>
          <p:nvPr/>
        </p:nvSpPr>
        <p:spPr>
          <a:xfrm rot="5400000">
            <a:off x="6019848" y="1622238"/>
            <a:ext cx="439095" cy="1019401"/>
          </a:xfrm>
          <a:prstGeom prst="rightArrow">
            <a:avLst>
              <a:gd name="adj1" fmla="val 64950"/>
              <a:gd name="adj2" fmla="val 44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с двумя скругленными противолежащими углами 383">
            <a:extLst>
              <a:ext uri="{FF2B5EF4-FFF2-40B4-BE49-F238E27FC236}">
                <a16:creationId xmlns:a16="http://schemas.microsoft.com/office/drawing/2014/main" id="{18911E3F-7CF9-4C4F-BD42-CCC965360A9D}"/>
              </a:ext>
            </a:extLst>
          </p:cNvPr>
          <p:cNvSpPr/>
          <p:nvPr/>
        </p:nvSpPr>
        <p:spPr>
          <a:xfrm>
            <a:off x="10388340" y="3240655"/>
            <a:ext cx="1313941" cy="1422394"/>
          </a:xfrm>
          <a:prstGeom prst="round2DiagRect">
            <a:avLst>
              <a:gd name="adj1" fmla="val 32102"/>
              <a:gd name="adj2" fmla="val 0"/>
            </a:avLst>
          </a:prstGeom>
          <a:solidFill>
            <a:schemeClr val="accent1">
              <a:lumMod val="60000"/>
              <a:lumOff val="40000"/>
            </a:schemeClr>
          </a:solidFill>
          <a:ln>
            <a:noFill/>
          </a:ln>
          <a:effectLst>
            <a:outerShdw blurRad="38100" dist="38100" dir="2700000" sx="99000" sy="99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53" name="Прямоугольник 52">
            <a:extLst>
              <a:ext uri="{FF2B5EF4-FFF2-40B4-BE49-F238E27FC236}">
                <a16:creationId xmlns:a16="http://schemas.microsoft.com/office/drawing/2014/main" id="{582D7988-9E7D-48A2-9A61-24A7C8DCF038}"/>
              </a:ext>
            </a:extLst>
          </p:cNvPr>
          <p:cNvSpPr/>
          <p:nvPr/>
        </p:nvSpPr>
        <p:spPr>
          <a:xfrm>
            <a:off x="10656891" y="3435731"/>
            <a:ext cx="907944" cy="738664"/>
          </a:xfrm>
          <a:prstGeom prst="rect">
            <a:avLst/>
          </a:prstGeom>
        </p:spPr>
        <p:txBody>
          <a:bodyPr wrap="square">
            <a:spAutoFit/>
          </a:bodyPr>
          <a:lstStyle/>
          <a:p>
            <a:r>
              <a:rPr lang="en-US" sz="1400" b="1" dirty="0" err="1">
                <a:latin typeface="Times New Roman" panose="02020603050405020304" pitchFamily="18" charset="0"/>
                <a:cs typeface="Times New Roman" panose="02020603050405020304" pitchFamily="18" charset="0"/>
              </a:rPr>
              <a:t>Shikoyat</a:t>
            </a:r>
            <a:r>
              <a:rPr lang="ru-RU" sz="1400" b="1" dirty="0">
                <a:latin typeface="Times New Roman" panose="02020603050405020304" pitchFamily="18" charset="0"/>
                <a:cs typeface="Times New Roman" panose="02020603050405020304" pitchFamily="18" charset="0"/>
              </a:rPr>
              <a:t> </a:t>
            </a:r>
          </a:p>
          <a:p>
            <a:endParaRPr lang="ru-RU" sz="1400" b="1" dirty="0">
              <a:latin typeface="Times New Roman" panose="02020603050405020304" pitchFamily="18" charset="0"/>
              <a:cs typeface="Times New Roman" panose="02020603050405020304" pitchFamily="18" charset="0"/>
            </a:endParaRPr>
          </a:p>
          <a:p>
            <a:pPr algn="ctr"/>
            <a:r>
              <a:rPr lang="ru-RU" sz="1400" b="1" dirty="0">
                <a:latin typeface="Times New Roman" panose="02020603050405020304" pitchFamily="18" charset="0"/>
                <a:cs typeface="Times New Roman" panose="02020603050405020304" pitchFamily="18" charset="0"/>
              </a:rPr>
              <a:t>0</a:t>
            </a:r>
            <a:r>
              <a:rPr lang="uz-Cyrl-UZ"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а</a:t>
            </a:r>
          </a:p>
        </p:txBody>
      </p:sp>
      <p:sp>
        <p:nvSpPr>
          <p:cNvPr id="54" name="Прямоугольник: скругленные углы 53">
            <a:extLst>
              <a:ext uri="{FF2B5EF4-FFF2-40B4-BE49-F238E27FC236}">
                <a16:creationId xmlns:a16="http://schemas.microsoft.com/office/drawing/2014/main" id="{4B4E526A-6A0D-4367-9F89-C73F766291ED}"/>
              </a:ext>
            </a:extLst>
          </p:cNvPr>
          <p:cNvSpPr/>
          <p:nvPr/>
        </p:nvSpPr>
        <p:spPr>
          <a:xfrm>
            <a:off x="482495" y="5102297"/>
            <a:ext cx="2656130" cy="1194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Прямоугольник 54">
            <a:extLst>
              <a:ext uri="{FF2B5EF4-FFF2-40B4-BE49-F238E27FC236}">
                <a16:creationId xmlns:a16="http://schemas.microsoft.com/office/drawing/2014/main" id="{E5360C96-3808-4BCE-9D4C-057F0A70796D}"/>
              </a:ext>
            </a:extLst>
          </p:cNvPr>
          <p:cNvSpPr/>
          <p:nvPr/>
        </p:nvSpPr>
        <p:spPr>
          <a:xfrm>
            <a:off x="527408" y="5230088"/>
            <a:ext cx="2525551" cy="955646"/>
          </a:xfrm>
          <a:prstGeom prst="rect">
            <a:avLst/>
          </a:prstGeom>
          <a:solidFill>
            <a:schemeClr val="accent1">
              <a:lumMod val="40000"/>
              <a:lumOff val="60000"/>
            </a:schemeClr>
          </a:solidFill>
        </p:spPr>
        <p:txBody>
          <a:bodyPr wrap="square">
            <a:spAutoFit/>
          </a:bodyPr>
          <a:lstStyle/>
          <a:p>
            <a:pPr algn="ctr">
              <a:lnSpc>
                <a:spcPct val="115000"/>
              </a:lnSpc>
              <a:spcAft>
                <a:spcPts val="0"/>
              </a:spcAft>
            </a:pPr>
            <a:r>
              <a:rPr lang="en-US" sz="1700" b="1" dirty="0" err="1">
                <a:latin typeface="Times New Roman" panose="02020603050405020304" pitchFamily="18" charset="0"/>
                <a:cs typeface="Times New Roman" panose="02020603050405020304" pitchFamily="18" charset="0"/>
              </a:rPr>
              <a:t>Tushuntirish</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ishlari</a:t>
            </a:r>
            <a:r>
              <a:rPr lang="ru-RU"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olib</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borilgan</a:t>
            </a:r>
            <a:r>
              <a:rPr lang="ru-RU" sz="1700" b="1" dirty="0">
                <a:latin typeface="Times New Roman" panose="02020603050405020304" pitchFamily="18" charset="0"/>
                <a:cs typeface="Times New Roman" panose="02020603050405020304" pitchFamily="18" charset="0"/>
              </a:rPr>
              <a:t> </a:t>
            </a:r>
          </a:p>
          <a:p>
            <a:pPr algn="ctr"/>
            <a:r>
              <a:rPr lang="en-US" sz="1700" b="1" dirty="0">
                <a:latin typeface="Times New Roman" panose="02020603050405020304" pitchFamily="18" charset="0"/>
                <a:cs typeface="Times New Roman" panose="02020603050405020304" pitchFamily="18" charset="0"/>
              </a:rPr>
              <a:t>6 t</a:t>
            </a:r>
            <a:r>
              <a:rPr lang="ru-RU" sz="1700" b="1" dirty="0">
                <a:latin typeface="Times New Roman" panose="02020603050405020304" pitchFamily="18" charset="0"/>
                <a:cs typeface="Times New Roman" panose="02020603050405020304" pitchFamily="18" charset="0"/>
              </a:rPr>
              <a:t>а</a:t>
            </a:r>
            <a:endParaRPr lang="ru-RU" sz="1700" b="1" dirty="0">
              <a:solidFill>
                <a:srgbClr val="92D050"/>
              </a:solidFill>
              <a:latin typeface="Times New Roman" panose="02020603050405020304" pitchFamily="18" charset="0"/>
              <a:cs typeface="Times New Roman" panose="02020603050405020304" pitchFamily="18" charset="0"/>
            </a:endParaRPr>
          </a:p>
        </p:txBody>
      </p:sp>
      <p:sp>
        <p:nvSpPr>
          <p:cNvPr id="58" name="Прямоугольник с двумя скругленными противолежащими углами 383">
            <a:extLst>
              <a:ext uri="{FF2B5EF4-FFF2-40B4-BE49-F238E27FC236}">
                <a16:creationId xmlns:a16="http://schemas.microsoft.com/office/drawing/2014/main" id="{5A813569-43E0-4AC6-A07A-63C81E3D51D8}"/>
              </a:ext>
            </a:extLst>
          </p:cNvPr>
          <p:cNvSpPr/>
          <p:nvPr/>
        </p:nvSpPr>
        <p:spPr>
          <a:xfrm>
            <a:off x="2892708" y="3272723"/>
            <a:ext cx="1013511" cy="1434831"/>
          </a:xfrm>
          <a:prstGeom prst="round2DiagRect">
            <a:avLst>
              <a:gd name="adj1" fmla="val 32102"/>
              <a:gd name="adj2" fmla="val 0"/>
            </a:avLst>
          </a:prstGeom>
          <a:solidFill>
            <a:srgbClr val="A58FBF"/>
          </a:solidFill>
          <a:ln>
            <a:noFill/>
          </a:ln>
          <a:effectLst>
            <a:outerShdw blurRad="38100" dist="38100" dir="2700000" sx="99000" sy="99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en-US" sz="1300" b="1" dirty="0" err="1">
                <a:solidFill>
                  <a:schemeClr val="tx1"/>
                </a:solidFill>
                <a:latin typeface="Times New Roman" panose="02020603050405020304" pitchFamily="18" charset="0"/>
                <a:cs typeface="Times New Roman" panose="02020603050405020304" pitchFamily="18" charset="0"/>
              </a:rPr>
              <a:t>Mehnat</a:t>
            </a:r>
            <a:r>
              <a:rPr lang="ru-RU"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munosabatlari</a:t>
            </a: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en-US" sz="1300" b="1" dirty="0">
                <a:solidFill>
                  <a:schemeClr val="tx1"/>
                </a:solidFill>
                <a:latin typeface="Times New Roman" panose="02020603050405020304" pitchFamily="18" charset="0"/>
                <a:cs typeface="Times New Roman" panose="02020603050405020304" pitchFamily="18" charset="0"/>
              </a:rPr>
              <a:t>2</a:t>
            </a:r>
            <a:r>
              <a:rPr lang="ru-RU" sz="1300" b="1" dirty="0">
                <a:solidFill>
                  <a:schemeClr val="tx1"/>
                </a:solidFill>
                <a:latin typeface="Times New Roman" panose="02020603050405020304" pitchFamily="18" charset="0"/>
                <a:cs typeface="Times New Roman" panose="02020603050405020304" pitchFamily="18" charset="0"/>
              </a:rPr>
              <a:t> </a:t>
            </a:r>
            <a:r>
              <a:rPr lang="en-US" sz="1300" b="1" dirty="0">
                <a:solidFill>
                  <a:schemeClr val="tx1"/>
                </a:solidFill>
                <a:latin typeface="Times New Roman" panose="02020603050405020304" pitchFamily="18" charset="0"/>
                <a:cs typeface="Times New Roman" panose="02020603050405020304" pitchFamily="18" charset="0"/>
              </a:rPr>
              <a:t>t</a:t>
            </a:r>
            <a:r>
              <a:rPr lang="ru-RU" sz="1300" b="1" dirty="0">
                <a:solidFill>
                  <a:schemeClr val="tx1"/>
                </a:solidFill>
                <a:latin typeface="Times New Roman" panose="02020603050405020304" pitchFamily="18" charset="0"/>
                <a:cs typeface="Times New Roman" panose="02020603050405020304" pitchFamily="18" charset="0"/>
              </a:rPr>
              <a:t>а </a:t>
            </a:r>
          </a:p>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endParaRPr lang="ru-RU" sz="2000" dirty="0"/>
          </a:p>
        </p:txBody>
      </p:sp>
      <p:sp>
        <p:nvSpPr>
          <p:cNvPr id="2" name="Стрелка: вправо 1">
            <a:extLst>
              <a:ext uri="{FF2B5EF4-FFF2-40B4-BE49-F238E27FC236}">
                <a16:creationId xmlns:a16="http://schemas.microsoft.com/office/drawing/2014/main" id="{9CB87AB4-7047-43A2-A41B-2B295F98CA14}"/>
              </a:ext>
            </a:extLst>
          </p:cNvPr>
          <p:cNvSpPr/>
          <p:nvPr/>
        </p:nvSpPr>
        <p:spPr>
          <a:xfrm>
            <a:off x="8575976" y="3730280"/>
            <a:ext cx="6653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скругленные углы 60">
            <a:extLst>
              <a:ext uri="{FF2B5EF4-FFF2-40B4-BE49-F238E27FC236}">
                <a16:creationId xmlns:a16="http://schemas.microsoft.com/office/drawing/2014/main" id="{00777192-34C1-4DE9-AB02-1FD440D8EBDC}"/>
              </a:ext>
            </a:extLst>
          </p:cNvPr>
          <p:cNvSpPr/>
          <p:nvPr/>
        </p:nvSpPr>
        <p:spPr>
          <a:xfrm>
            <a:off x="3336704" y="5133553"/>
            <a:ext cx="2656130" cy="1162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2" name="Прямоугольник 61">
            <a:extLst>
              <a:ext uri="{FF2B5EF4-FFF2-40B4-BE49-F238E27FC236}">
                <a16:creationId xmlns:a16="http://schemas.microsoft.com/office/drawing/2014/main" id="{686D6E8D-B02C-42E7-8D6A-AB4D0781129A}"/>
              </a:ext>
            </a:extLst>
          </p:cNvPr>
          <p:cNvSpPr/>
          <p:nvPr/>
        </p:nvSpPr>
        <p:spPr>
          <a:xfrm>
            <a:off x="3399035" y="5252635"/>
            <a:ext cx="2525551" cy="901016"/>
          </a:xfrm>
          <a:prstGeom prst="rect">
            <a:avLst/>
          </a:prstGeom>
          <a:solidFill>
            <a:schemeClr val="accent1">
              <a:lumMod val="40000"/>
              <a:lumOff val="60000"/>
            </a:schemeClr>
          </a:solidFill>
        </p:spPr>
        <p:txBody>
          <a:bodyPr wrap="square">
            <a:spAutoFit/>
          </a:bodyPr>
          <a:lstStyle/>
          <a:p>
            <a:pPr algn="ctr">
              <a:lnSpc>
                <a:spcPct val="115000"/>
              </a:lnSpc>
              <a:spcAft>
                <a:spcPts val="0"/>
              </a:spcAft>
            </a:pPr>
            <a:r>
              <a:rPr lang="en-US" sz="1700" b="1" dirty="0" err="1">
                <a:latin typeface="Times New Roman" panose="02020603050405020304" pitchFamily="18" charset="0"/>
                <a:ea typeface="Times New Roman" panose="02020603050405020304" pitchFamily="18" charset="0"/>
                <a:cs typeface="Arial" panose="020B0604020202020204" pitchFamily="34" charset="0"/>
              </a:rPr>
              <a:t>Ijobiy</a:t>
            </a:r>
            <a:r>
              <a:rPr lang="ru-RU" sz="1700" b="1" dirty="0">
                <a:latin typeface="Times New Roman" panose="02020603050405020304" pitchFamily="18" charset="0"/>
                <a:ea typeface="Times New Roman" panose="02020603050405020304" pitchFamily="18" charset="0"/>
                <a:cs typeface="Arial" panose="020B0604020202020204" pitchFamily="34" charset="0"/>
              </a:rPr>
              <a:t> </a:t>
            </a:r>
            <a:r>
              <a:rPr lang="en-US" sz="1700" b="1" dirty="0" err="1">
                <a:latin typeface="Times New Roman" panose="02020603050405020304" pitchFamily="18" charset="0"/>
                <a:ea typeface="Times New Roman" panose="02020603050405020304" pitchFamily="18" charset="0"/>
                <a:cs typeface="Arial" panose="020B0604020202020204" pitchFamily="34" charset="0"/>
              </a:rPr>
              <a:t>hal</a:t>
            </a:r>
            <a:r>
              <a:rPr lang="ru-RU" sz="1700" b="1" dirty="0">
                <a:latin typeface="Times New Roman" panose="02020603050405020304" pitchFamily="18" charset="0"/>
                <a:ea typeface="Times New Roman" panose="02020603050405020304" pitchFamily="18" charset="0"/>
                <a:cs typeface="Arial" panose="020B0604020202020204" pitchFamily="34" charset="0"/>
              </a:rPr>
              <a:t> </a:t>
            </a:r>
            <a:r>
              <a:rPr lang="en-US" sz="1700" b="1" dirty="0" err="1">
                <a:latin typeface="Times New Roman" panose="02020603050405020304" pitchFamily="18" charset="0"/>
                <a:ea typeface="Times New Roman" panose="02020603050405020304" pitchFamily="18" charset="0"/>
                <a:cs typeface="Arial" panose="020B0604020202020204" pitchFamily="34" charset="0"/>
              </a:rPr>
              <a:t>etilgan</a:t>
            </a:r>
            <a:endParaRPr lang="ru-RU" sz="1700" b="1" dirty="0">
              <a:latin typeface="Times New Roman" panose="02020603050405020304" pitchFamily="18" charset="0"/>
              <a:ea typeface="Times New Roman" panose="02020603050405020304" pitchFamily="18" charset="0"/>
              <a:cs typeface="Arial" panose="020B0604020202020204" pitchFamily="34" charset="0"/>
            </a:endParaRPr>
          </a:p>
          <a:p>
            <a:pPr algn="ctr"/>
            <a:endParaRPr lang="ru-RU" sz="1600" dirty="0">
              <a:latin typeface="Times New Roman" panose="02020603050405020304" pitchFamily="18" charset="0"/>
              <a:ea typeface="Times New Roman" panose="02020603050405020304" pitchFamily="18" charset="0"/>
              <a:cs typeface="Arial" panose="020B0604020202020204" pitchFamily="34" charset="0"/>
            </a:endParaRPr>
          </a:p>
          <a:p>
            <a:pPr algn="ctr"/>
            <a:r>
              <a:rPr lang="en-US" sz="1700" b="1" dirty="0">
                <a:latin typeface="Times New Roman" panose="02020603050405020304" pitchFamily="18" charset="0"/>
                <a:ea typeface="Times New Roman" panose="02020603050405020304" pitchFamily="18" charset="0"/>
                <a:cs typeface="Arial" panose="020B0604020202020204" pitchFamily="34" charset="0"/>
              </a:rPr>
              <a:t>3 t</a:t>
            </a:r>
            <a:r>
              <a:rPr lang="ru-RU" sz="1700" b="1" dirty="0">
                <a:latin typeface="Times New Roman" panose="02020603050405020304" pitchFamily="18" charset="0"/>
                <a:ea typeface="Times New Roman" panose="02020603050405020304" pitchFamily="18" charset="0"/>
                <a:cs typeface="Arial" panose="020B0604020202020204" pitchFamily="34" charset="0"/>
              </a:rPr>
              <a:t>а</a:t>
            </a:r>
            <a:endParaRPr lang="ru-RU" sz="1700" b="1" dirty="0">
              <a:latin typeface="Times New Roman" panose="02020603050405020304" pitchFamily="18" charset="0"/>
              <a:cs typeface="Times New Roman" panose="02020603050405020304" pitchFamily="18" charset="0"/>
            </a:endParaRPr>
          </a:p>
        </p:txBody>
      </p:sp>
      <p:sp>
        <p:nvSpPr>
          <p:cNvPr id="63" name="Прямоугольник: скругленные углы 62">
            <a:extLst>
              <a:ext uri="{FF2B5EF4-FFF2-40B4-BE49-F238E27FC236}">
                <a16:creationId xmlns:a16="http://schemas.microsoft.com/office/drawing/2014/main" id="{8996DFEB-3B6E-4A70-B0F1-924F9725C6E6}"/>
              </a:ext>
            </a:extLst>
          </p:cNvPr>
          <p:cNvSpPr/>
          <p:nvPr/>
        </p:nvSpPr>
        <p:spPr>
          <a:xfrm>
            <a:off x="6186681" y="5157774"/>
            <a:ext cx="2656130" cy="1138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 name="Прямоугольник 63">
            <a:extLst>
              <a:ext uri="{FF2B5EF4-FFF2-40B4-BE49-F238E27FC236}">
                <a16:creationId xmlns:a16="http://schemas.microsoft.com/office/drawing/2014/main" id="{A97D3CF6-58D5-450B-8A3A-5115F09DB042}"/>
              </a:ext>
            </a:extLst>
          </p:cNvPr>
          <p:cNvSpPr/>
          <p:nvPr/>
        </p:nvSpPr>
        <p:spPr>
          <a:xfrm>
            <a:off x="6257721" y="5273013"/>
            <a:ext cx="2465643" cy="846386"/>
          </a:xfrm>
          <a:prstGeom prst="rect">
            <a:avLst/>
          </a:prstGeom>
          <a:solidFill>
            <a:schemeClr val="accent1">
              <a:lumMod val="40000"/>
              <a:lumOff val="60000"/>
            </a:schemeClr>
          </a:solidFill>
        </p:spPr>
        <p:txBody>
          <a:bodyPr wrap="square">
            <a:spAutoFit/>
          </a:bodyPr>
          <a:lstStyle/>
          <a:p>
            <a:pPr algn="ctr"/>
            <a:r>
              <a:rPr lang="en-US" sz="1700" b="1" dirty="0" err="1">
                <a:latin typeface="Times New Roman" panose="02020603050405020304" pitchFamily="18" charset="0"/>
                <a:cs typeface="Times New Roman" panose="02020603050405020304" pitchFamily="18" charset="0"/>
              </a:rPr>
              <a:t>O‘rganish</a:t>
            </a:r>
            <a:r>
              <a:rPr lang="ru-RU"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jarayonida</a:t>
            </a:r>
            <a:endParaRPr lang="ru-RU" sz="17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0 </a:t>
            </a:r>
            <a:r>
              <a:rPr lang="en-US" sz="1600" b="1" dirty="0">
                <a:latin typeface="Times New Roman" panose="02020603050405020304" pitchFamily="18" charset="0"/>
                <a:cs typeface="Times New Roman" panose="02020603050405020304" pitchFamily="18" charset="0"/>
              </a:rPr>
              <a:t>t</a:t>
            </a:r>
            <a:r>
              <a:rPr lang="ru-RU" sz="1600" b="1" dirty="0">
                <a:latin typeface="Times New Roman" panose="02020603050405020304" pitchFamily="18" charset="0"/>
                <a:cs typeface="Times New Roman" panose="02020603050405020304" pitchFamily="18" charset="0"/>
              </a:rPr>
              <a:t>а</a:t>
            </a:r>
            <a:endParaRPr lang="ru-RU" sz="1700" b="1" dirty="0">
              <a:solidFill>
                <a:srgbClr val="92D050"/>
              </a:solidFill>
              <a:latin typeface="Times New Roman" panose="02020603050405020304" pitchFamily="18" charset="0"/>
              <a:cs typeface="Times New Roman" panose="02020603050405020304" pitchFamily="18" charset="0"/>
            </a:endParaRPr>
          </a:p>
        </p:txBody>
      </p:sp>
      <p:sp>
        <p:nvSpPr>
          <p:cNvPr id="65" name="Прямоугольник: скругленные углы 64">
            <a:extLst>
              <a:ext uri="{FF2B5EF4-FFF2-40B4-BE49-F238E27FC236}">
                <a16:creationId xmlns:a16="http://schemas.microsoft.com/office/drawing/2014/main" id="{08F32125-261B-4778-81E1-D026AEAE5DBC}"/>
              </a:ext>
            </a:extLst>
          </p:cNvPr>
          <p:cNvSpPr/>
          <p:nvPr/>
        </p:nvSpPr>
        <p:spPr>
          <a:xfrm>
            <a:off x="9008462" y="5146880"/>
            <a:ext cx="2656130" cy="1138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6" name="Прямоугольник 65">
            <a:extLst>
              <a:ext uri="{FF2B5EF4-FFF2-40B4-BE49-F238E27FC236}">
                <a16:creationId xmlns:a16="http://schemas.microsoft.com/office/drawing/2014/main" id="{3FC918EE-B296-4245-8773-3015432CFEBC}"/>
              </a:ext>
            </a:extLst>
          </p:cNvPr>
          <p:cNvSpPr/>
          <p:nvPr/>
        </p:nvSpPr>
        <p:spPr>
          <a:xfrm>
            <a:off x="9093860" y="5326979"/>
            <a:ext cx="2485333" cy="703911"/>
          </a:xfrm>
          <a:prstGeom prst="rect">
            <a:avLst/>
          </a:prstGeom>
          <a:solidFill>
            <a:schemeClr val="accent1">
              <a:lumMod val="40000"/>
              <a:lumOff val="60000"/>
            </a:schemeClr>
          </a:solidFill>
        </p:spPr>
        <p:txBody>
          <a:bodyPr wrap="square">
            <a:spAutoFit/>
          </a:bodyPr>
          <a:lstStyle/>
          <a:p>
            <a:pPr algn="ctr">
              <a:lnSpc>
                <a:spcPct val="115000"/>
              </a:lnSpc>
            </a:pPr>
            <a:r>
              <a:rPr lang="en-US" b="1" dirty="0" err="1">
                <a:latin typeface="Times New Roman" panose="02020603050405020304" pitchFamily="18" charset="0"/>
                <a:cs typeface="Times New Roman" panose="02020603050405020304" pitchFamily="18" charset="0"/>
              </a:rPr>
              <a:t>Muddatidan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o`tgan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murojaatlar</a:t>
            </a:r>
            <a:r>
              <a:rPr lang="en-US" b="1" dirty="0">
                <a:latin typeface="Times New Roman" panose="02020603050405020304" pitchFamily="18" charset="0"/>
                <a:cs typeface="Times New Roman" panose="02020603050405020304" pitchFamily="18" charset="0"/>
              </a:rPr>
              <a:t> 0</a:t>
            </a:r>
            <a:r>
              <a:rPr lang="uz-Cyrl-UZ"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ta</a:t>
            </a:r>
          </a:p>
        </p:txBody>
      </p:sp>
      <p:sp>
        <p:nvSpPr>
          <p:cNvPr id="3" name="Стрелка: вправо 2">
            <a:extLst>
              <a:ext uri="{FF2B5EF4-FFF2-40B4-BE49-F238E27FC236}">
                <a16:creationId xmlns:a16="http://schemas.microsoft.com/office/drawing/2014/main" id="{EDA20D9D-4D5F-4B29-B6FB-6725EA19E06A}"/>
              </a:ext>
            </a:extLst>
          </p:cNvPr>
          <p:cNvSpPr/>
          <p:nvPr/>
        </p:nvSpPr>
        <p:spPr>
          <a:xfrm>
            <a:off x="2841583" y="55587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latin typeface="Times New Roman" panose="02020603050405020304" pitchFamily="18" charset="0"/>
                <a:cs typeface="Times New Roman" panose="02020603050405020304" pitchFamily="18" charset="0"/>
              </a:rPr>
              <a:t>shundan</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53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рямоугольник с двумя скругленными противолежащими углами 366">
            <a:extLst>
              <a:ext uri="{FF2B5EF4-FFF2-40B4-BE49-F238E27FC236}">
                <a16:creationId xmlns:a16="http://schemas.microsoft.com/office/drawing/2014/main" id="{19F56444-52B8-4A46-A332-30843C4A07F9}"/>
              </a:ext>
            </a:extLst>
          </p:cNvPr>
          <p:cNvSpPr/>
          <p:nvPr/>
        </p:nvSpPr>
        <p:spPr>
          <a:xfrm>
            <a:off x="5666411" y="3256241"/>
            <a:ext cx="1345776" cy="1417415"/>
          </a:xfrm>
          <a:prstGeom prst="round2DiagRect">
            <a:avLst>
              <a:gd name="adj1" fmla="val 32102"/>
              <a:gd name="adj2" fmla="val 0"/>
            </a:avLst>
          </a:prstGeom>
          <a:solidFill>
            <a:srgbClr val="8BA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a:solidFill>
                  <a:schemeClr val="tx1"/>
                </a:solidFill>
                <a:latin typeface="Times New Roman" panose="02020603050405020304" pitchFamily="18" charset="0"/>
                <a:cs typeface="Times New Roman" panose="02020603050405020304" pitchFamily="18" charset="0"/>
              </a:rPr>
              <a:t>Qabul</a:t>
            </a:r>
            <a:r>
              <a:rPr lang="uz-Cyrl-UZ"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masalalari</a:t>
            </a:r>
            <a:r>
              <a:rPr lang="uz-Cyrl-UZ" sz="1300" b="1" dirty="0">
                <a:solidFill>
                  <a:schemeClr val="tx1"/>
                </a:solidFill>
                <a:latin typeface="Times New Roman" panose="02020603050405020304" pitchFamily="18" charset="0"/>
                <a:cs typeface="Times New Roman" panose="02020603050405020304" pitchFamily="18" charset="0"/>
              </a:rPr>
              <a:t> </a:t>
            </a:r>
            <a:r>
              <a:rPr lang="ru-RU" sz="1300" b="1" dirty="0">
                <a:solidFill>
                  <a:schemeClr val="tx1"/>
                </a:solidFill>
                <a:latin typeface="Times New Roman" panose="02020603050405020304" pitchFamily="18" charset="0"/>
                <a:cs typeface="Times New Roman" panose="02020603050405020304" pitchFamily="18" charset="0"/>
              </a:rPr>
              <a:t> </a:t>
            </a:r>
          </a:p>
          <a:p>
            <a:pPr algn="ctr"/>
            <a:r>
              <a:rPr lang="en-US" sz="1400" b="1" dirty="0">
                <a:solidFill>
                  <a:schemeClr val="tx1"/>
                </a:solidFill>
                <a:latin typeface="Times New Roman" panose="02020603050405020304" pitchFamily="18" charset="0"/>
                <a:cs typeface="Times New Roman" panose="02020603050405020304" pitchFamily="18" charset="0"/>
              </a:rPr>
              <a:t>0</a:t>
            </a:r>
            <a:r>
              <a:rPr lang="ru-RU" sz="1400" b="1" dirty="0">
                <a:solidFill>
                  <a:schemeClr val="tx1"/>
                </a:solidFill>
                <a:latin typeface="Times New Roman" panose="02020603050405020304" pitchFamily="18" charset="0"/>
                <a:cs typeface="Times New Roman" panose="02020603050405020304" pitchFamily="18" charset="0"/>
              </a:rPr>
              <a:t> </a:t>
            </a:r>
            <a:r>
              <a:rPr lang="en-US" sz="1400" b="1" dirty="0">
                <a:solidFill>
                  <a:schemeClr val="tx1"/>
                </a:solidFill>
                <a:latin typeface="Times New Roman" panose="02020603050405020304" pitchFamily="18" charset="0"/>
                <a:cs typeface="Times New Roman" panose="02020603050405020304" pitchFamily="18" charset="0"/>
              </a:rPr>
              <a:t>t</a:t>
            </a:r>
            <a:r>
              <a:rPr lang="ru-RU" sz="1400" b="1" dirty="0">
                <a:solidFill>
                  <a:schemeClr val="tx1"/>
                </a:solidFill>
                <a:latin typeface="Times New Roman" panose="02020603050405020304" pitchFamily="18" charset="0"/>
                <a:cs typeface="Times New Roman" panose="02020603050405020304" pitchFamily="18" charset="0"/>
              </a:rPr>
              <a:t>а</a:t>
            </a:r>
          </a:p>
        </p:txBody>
      </p:sp>
      <p:grpSp>
        <p:nvGrpSpPr>
          <p:cNvPr id="29" name="Группа 28">
            <a:extLst>
              <a:ext uri="{FF2B5EF4-FFF2-40B4-BE49-F238E27FC236}">
                <a16:creationId xmlns:a16="http://schemas.microsoft.com/office/drawing/2014/main" id="{C550697E-292C-44DC-9721-8154D7998ED0}"/>
              </a:ext>
            </a:extLst>
          </p:cNvPr>
          <p:cNvGrpSpPr/>
          <p:nvPr/>
        </p:nvGrpSpPr>
        <p:grpSpPr>
          <a:xfrm>
            <a:off x="-236710" y="143624"/>
            <a:ext cx="12368032" cy="1119315"/>
            <a:chOff x="-155761" y="-3234"/>
            <a:chExt cx="12368033" cy="667982"/>
          </a:xfrm>
        </p:grpSpPr>
        <p:sp>
          <p:nvSpPr>
            <p:cNvPr id="30" name="Прямоугольник 29">
              <a:extLst>
                <a:ext uri="{FF2B5EF4-FFF2-40B4-BE49-F238E27FC236}">
                  <a16:creationId xmlns:a16="http://schemas.microsoft.com/office/drawing/2014/main" id="{FB415011-BCC2-4CC0-B8A6-8A46A331E34B}"/>
                </a:ext>
              </a:extLst>
            </p:cNvPr>
            <p:cNvSpPr/>
            <p:nvPr/>
          </p:nvSpPr>
          <p:spPr>
            <a:xfrm>
              <a:off x="20272" y="-3234"/>
              <a:ext cx="12192000" cy="6679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uz-Cyrl-UZ" sz="2300" b="1" dirty="0">
                <a:solidFill>
                  <a:schemeClr val="bg1"/>
                </a:solidFill>
                <a:latin typeface="Arial" panose="020B0604020202020204" pitchFamily="34" charset="0"/>
                <a:cs typeface="Arial" pitchFamily="34" charset="0"/>
              </a:endParaRPr>
            </a:p>
          </p:txBody>
        </p:sp>
        <p:sp>
          <p:nvSpPr>
            <p:cNvPr id="31" name="TextBox 30">
              <a:extLst>
                <a:ext uri="{FF2B5EF4-FFF2-40B4-BE49-F238E27FC236}">
                  <a16:creationId xmlns:a16="http://schemas.microsoft.com/office/drawing/2014/main" id="{F41797BC-8F09-48F3-9F9A-3E9A539453BD}"/>
                </a:ext>
              </a:extLst>
            </p:cNvPr>
            <p:cNvSpPr txBox="1"/>
            <p:nvPr/>
          </p:nvSpPr>
          <p:spPr>
            <a:xfrm>
              <a:off x="-155761" y="17820"/>
              <a:ext cx="12192000" cy="495920"/>
            </a:xfrm>
            <a:prstGeom prst="rect">
              <a:avLst/>
            </a:prstGeom>
            <a:noFill/>
          </p:spPr>
          <p:txBody>
            <a:bodyPr wrap="square" rtlCol="0">
              <a:spAutoFit/>
            </a:bodyPr>
            <a:lstStyle/>
            <a:p>
              <a:pPr lvl="0" algn="ctr"/>
              <a:r>
                <a:rPr lang="en-US" sz="1600" b="1" dirty="0">
                  <a:solidFill>
                    <a:schemeClr val="bg1"/>
                  </a:solidFill>
                  <a:latin typeface="Times New Roman" panose="02020603050405020304" pitchFamily="18" charset="0"/>
                  <a:cs typeface="Times New Roman" panose="02020603050405020304" pitchFamily="18" charset="0"/>
                </a:rPr>
                <a:t>ABU ALI IBN SINO NOMIDAGI </a:t>
              </a:r>
              <a:r>
                <a:rPr lang="uz-Cyrl-UZ" sz="1600" b="1" dirty="0">
                  <a:solidFill>
                    <a:schemeClr val="bg1"/>
                  </a:solidFill>
                  <a:latin typeface="Times New Roman" panose="02020603050405020304" pitchFamily="18" charset="0"/>
                  <a:cs typeface="Times New Roman" panose="02020603050405020304" pitchFamily="18" charset="0"/>
                </a:rPr>
                <a:t>BUXORO DAVLAT TIBBIYOT INSTITUTIDA  </a:t>
              </a:r>
              <a:endParaRPr lang="ru-RU" sz="1600" dirty="0">
                <a:solidFill>
                  <a:schemeClr val="bg1"/>
                </a:solidFill>
                <a:latin typeface="Times New Roman" panose="02020603050405020304" pitchFamily="18" charset="0"/>
                <a:cs typeface="Times New Roman" panose="02020603050405020304" pitchFamily="18" charset="0"/>
              </a:endParaRPr>
            </a:p>
            <a:p>
              <a:pPr lvl="0" algn="ctr"/>
              <a:r>
                <a:rPr lang="en-US" sz="1600" b="1" dirty="0">
                  <a:solidFill>
                    <a:schemeClr val="bg1"/>
                  </a:solidFill>
                  <a:latin typeface="Times New Roman" panose="02020603050405020304" pitchFamily="18" charset="0"/>
                  <a:cs typeface="Times New Roman" panose="02020603050405020304" pitchFamily="18" charset="0"/>
                </a:rPr>
                <a:t>JISMONIY VA YURIDIK SHAXSLAR MUROJAATLARI TO‘G‘RISIDA HISOBOT                              </a:t>
              </a:r>
              <a:endParaRPr lang="ru-RU" sz="1600" dirty="0">
                <a:solidFill>
                  <a:schemeClr val="bg1"/>
                </a:solidFill>
                <a:latin typeface="Times New Roman" panose="02020603050405020304" pitchFamily="18" charset="0"/>
                <a:cs typeface="Times New Roman" panose="02020603050405020304" pitchFamily="18" charset="0"/>
              </a:endParaRPr>
            </a:p>
            <a:p>
              <a:pPr lvl="0" algn="ctr"/>
              <a:r>
                <a:rPr lang="en-US" sz="1600" b="1" dirty="0">
                  <a:solidFill>
                    <a:schemeClr val="bg1"/>
                  </a:solidFill>
                  <a:latin typeface="Times New Roman" panose="02020603050405020304" pitchFamily="18" charset="0"/>
                  <a:cs typeface="Times New Roman" panose="02020603050405020304" pitchFamily="18" charset="0"/>
                </a:rPr>
                <a:t>                                                                                                                                                                               </a:t>
              </a:r>
              <a:r>
                <a:rPr lang="ru-RU" sz="1600" b="1" dirty="0">
                  <a:solidFill>
                    <a:schemeClr val="bg1"/>
                  </a:solidFill>
                  <a:latin typeface="Times New Roman" panose="02020603050405020304" pitchFamily="18" charset="0"/>
                  <a:cs typeface="Times New Roman" panose="02020603050405020304" pitchFamily="18" charset="0"/>
                </a:rPr>
                <a:t>202</a:t>
              </a:r>
              <a:r>
                <a:rPr lang="en-US" sz="1600" b="1" dirty="0">
                  <a:solidFill>
                    <a:schemeClr val="bg1"/>
                  </a:solidFill>
                  <a:latin typeface="Times New Roman" panose="02020603050405020304" pitchFamily="18" charset="0"/>
                  <a:cs typeface="Times New Roman" panose="02020603050405020304" pitchFamily="18" charset="0"/>
                </a:rPr>
                <a:t>6</a:t>
              </a:r>
              <a:r>
                <a:rPr lang="ru-RU" sz="1600" b="1" dirty="0">
                  <a:solidFill>
                    <a:schemeClr val="bg1"/>
                  </a:solidFill>
                  <a:latin typeface="Times New Roman" panose="02020603050405020304" pitchFamily="18" charset="0"/>
                  <a:cs typeface="Times New Roman" panose="02020603050405020304" pitchFamily="18" charset="0"/>
                </a:rPr>
                <a:t>-</a:t>
              </a:r>
              <a:r>
                <a:rPr lang="ru-RU" sz="1600" b="1" dirty="0" err="1">
                  <a:solidFill>
                    <a:schemeClr val="bg1"/>
                  </a:solidFill>
                  <a:latin typeface="Times New Roman" panose="02020603050405020304" pitchFamily="18" charset="0"/>
                  <a:cs typeface="Times New Roman" panose="02020603050405020304" pitchFamily="18" charset="0"/>
                </a:rPr>
                <a:t>yil</a:t>
              </a:r>
              <a:r>
                <a:rPr lang="ru-RU"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yanvar</a:t>
              </a:r>
              <a:r>
                <a:rPr lang="en-US" sz="1600" b="1" dirty="0">
                  <a:solidFill>
                    <a:schemeClr val="bg1"/>
                  </a:solidFill>
                  <a:latin typeface="Times New Roman" panose="02020603050405020304" pitchFamily="18" charset="0"/>
                  <a:cs typeface="Times New Roman" panose="02020603050405020304" pitchFamily="18" charset="0"/>
                </a:rPr>
                <a:t>-mart</a:t>
              </a:r>
              <a:endParaRPr lang="uz-Cyrl-UZ" sz="1600" b="1" dirty="0">
                <a:solidFill>
                  <a:schemeClr val="bg1"/>
                </a:solidFill>
                <a:latin typeface="Times New Roman" panose="02020603050405020304" pitchFamily="18" charset="0"/>
                <a:ea typeface="Roboto" pitchFamily="2" charset="0"/>
                <a:cs typeface="Times New Roman" panose="02020603050405020304" pitchFamily="18" charset="0"/>
              </a:endParaRPr>
            </a:p>
          </p:txBody>
        </p:sp>
      </p:grpSp>
      <p:sp>
        <p:nvSpPr>
          <p:cNvPr id="32" name="Прямоугольник: скругленные углы 31">
            <a:extLst>
              <a:ext uri="{FF2B5EF4-FFF2-40B4-BE49-F238E27FC236}">
                <a16:creationId xmlns:a16="http://schemas.microsoft.com/office/drawing/2014/main" id="{EF1266FD-84DD-444C-9FA3-0D02AE2FB9D6}"/>
              </a:ext>
            </a:extLst>
          </p:cNvPr>
          <p:cNvSpPr/>
          <p:nvPr/>
        </p:nvSpPr>
        <p:spPr>
          <a:xfrm>
            <a:off x="2432237" y="1350898"/>
            <a:ext cx="7937687" cy="631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latin typeface="Times New Roman" panose="02020603050405020304" pitchFamily="18" charset="0"/>
                <a:cs typeface="Times New Roman" panose="02020603050405020304" pitchFamily="18" charset="0"/>
              </a:rPr>
              <a:t>Kelib</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tushgan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murojaatlar</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soni</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15</a:t>
            </a:r>
            <a:r>
              <a:rPr lang="en-US" b="1" dirty="0">
                <a:solidFill>
                  <a:schemeClr val="bg1"/>
                </a:solidFill>
                <a:latin typeface="Times New Roman" panose="02020603050405020304" pitchFamily="18" charset="0"/>
                <a:cs typeface="Times New Roman" panose="02020603050405020304" pitchFamily="18" charset="0"/>
              </a:rPr>
              <a:t> t</a:t>
            </a:r>
            <a:r>
              <a:rPr lang="ru-RU" b="1" dirty="0">
                <a:solidFill>
                  <a:schemeClr val="bg1"/>
                </a:solidFill>
                <a:latin typeface="Times New Roman" panose="02020603050405020304" pitchFamily="18" charset="0"/>
                <a:cs typeface="Times New Roman" panose="02020603050405020304" pitchFamily="18" charset="0"/>
              </a:rPr>
              <a:t>а </a:t>
            </a:r>
            <a:endParaRPr lang="ru-RU" sz="1100" b="1" dirty="0">
              <a:solidFill>
                <a:schemeClr val="bg1"/>
              </a:solidFill>
              <a:latin typeface="Times New Roman" panose="02020603050405020304" pitchFamily="18" charset="0"/>
              <a:cs typeface="Times New Roman" panose="02020603050405020304" pitchFamily="18" charset="0"/>
            </a:endParaRPr>
          </a:p>
        </p:txBody>
      </p:sp>
      <p:sp>
        <p:nvSpPr>
          <p:cNvPr id="33" name="Прямоугольник: скругленные углы 32">
            <a:extLst>
              <a:ext uri="{FF2B5EF4-FFF2-40B4-BE49-F238E27FC236}">
                <a16:creationId xmlns:a16="http://schemas.microsoft.com/office/drawing/2014/main" id="{F4A89D29-9D7A-407E-B0E1-C05A1BC87CD2}"/>
              </a:ext>
            </a:extLst>
          </p:cNvPr>
          <p:cNvSpPr/>
          <p:nvPr/>
        </p:nvSpPr>
        <p:spPr>
          <a:xfrm>
            <a:off x="396030" y="2278807"/>
            <a:ext cx="11278584" cy="631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O‘zbekiston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Respublikasi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Prezidenti</a:t>
            </a:r>
            <a:r>
              <a:rPr lang="en-US"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virtual </a:t>
            </a:r>
            <a:r>
              <a:rPr lang="en-US" b="1" dirty="0" err="1">
                <a:latin typeface="Times New Roman" panose="02020603050405020304" pitchFamily="18" charset="0"/>
                <a:cs typeface="Times New Roman" panose="02020603050405020304" pitchFamily="18" charset="0"/>
              </a:rPr>
              <a:t>qabulxonasi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orqali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kelib</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tushgan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murojaatlar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soni</a:t>
            </a:r>
            <a:r>
              <a:rPr lang="en-US" b="1" dirty="0">
                <a:latin typeface="Times New Roman" panose="02020603050405020304" pitchFamily="18" charset="0"/>
                <a:cs typeface="Times New Roman" panose="02020603050405020304" pitchFamily="18" charset="0"/>
              </a:rPr>
              <a:t> </a:t>
            </a:r>
            <a:r>
              <a:rPr lang="ru-RU" b="1"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2</a:t>
            </a:r>
            <a:r>
              <a:rPr lang="en-US" b="1" dirty="0">
                <a:solidFill>
                  <a:srgbClr val="FF0000"/>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t</a:t>
            </a:r>
            <a:r>
              <a:rPr lang="ru-RU" b="1" dirty="0">
                <a:solidFill>
                  <a:schemeClr val="bg1"/>
                </a:solidFill>
                <a:latin typeface="Times New Roman" panose="02020603050405020304" pitchFamily="18" charset="0"/>
                <a:cs typeface="Times New Roman" panose="02020603050405020304" pitchFamily="18" charset="0"/>
              </a:rPr>
              <a:t>а </a:t>
            </a:r>
            <a:endParaRPr lang="ru-RU" sz="1100" b="1" dirty="0">
              <a:solidFill>
                <a:schemeClr val="bg1"/>
              </a:solidFill>
              <a:latin typeface="Times New Roman" panose="02020603050405020304" pitchFamily="18" charset="0"/>
              <a:cs typeface="Times New Roman" panose="02020603050405020304" pitchFamily="18" charset="0"/>
            </a:endParaRPr>
          </a:p>
        </p:txBody>
      </p:sp>
      <p:pic>
        <p:nvPicPr>
          <p:cNvPr id="34" name="Picture 12" descr="Engineers Icons - Download Free Vector Icons | Noun Project">
            <a:extLst>
              <a:ext uri="{FF2B5EF4-FFF2-40B4-BE49-F238E27FC236}">
                <a16:creationId xmlns:a16="http://schemas.microsoft.com/office/drawing/2014/main" id="{04336BDB-8CDF-4834-B8FF-E7EECD7BA099}"/>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2794" y="1477412"/>
            <a:ext cx="969709" cy="54127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B12C5D12-C037-44BC-9037-36A386BE9420}"/>
              </a:ext>
            </a:extLst>
          </p:cNvPr>
          <p:cNvSpPr txBox="1"/>
          <p:nvPr/>
        </p:nvSpPr>
        <p:spPr>
          <a:xfrm>
            <a:off x="527444" y="2879670"/>
            <a:ext cx="5711952" cy="892552"/>
          </a:xfrm>
          <a:prstGeom prst="rect">
            <a:avLst/>
          </a:prstGeom>
          <a:noFill/>
        </p:spPr>
        <p:txBody>
          <a:bodyPr wrap="square" rtlCol="0">
            <a:spAutoFit/>
          </a:bodyPr>
          <a:lstStyle/>
          <a:p>
            <a:pPr algn="ctr"/>
            <a:r>
              <a:rPr lang="ru-RU" b="1" dirty="0" err="1">
                <a:latin typeface="Times New Roman" panose="02020603050405020304" pitchFamily="18" charset="0"/>
                <a:cs typeface="Times New Roman" panose="02020603050405020304" pitchFamily="18" charset="0"/>
              </a:rPr>
              <a:t>Murojaatda</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ko‘tarilgan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masalalar</a:t>
            </a:r>
            <a:r>
              <a:rPr lang="ru-RU"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ctr"/>
            <a:r>
              <a:rPr lang="ru-RU" dirty="0"/>
              <a:t> </a:t>
            </a:r>
          </a:p>
          <a:p>
            <a:pPr algn="ctr"/>
            <a:endParaRPr lang="ru-RU" sz="1600" b="1" dirty="0">
              <a:solidFill>
                <a:srgbClr val="002060"/>
              </a:solidFill>
              <a:latin typeface="Arial" panose="020B0604020202020204" pitchFamily="34" charset="0"/>
              <a:cs typeface="Arial" panose="020B0604020202020204" pitchFamily="34" charset="0"/>
            </a:endParaRPr>
          </a:p>
        </p:txBody>
      </p:sp>
      <p:sp>
        <p:nvSpPr>
          <p:cNvPr id="36" name="Прямоугольник с двумя скругленными противолежащими углами 353">
            <a:extLst>
              <a:ext uri="{FF2B5EF4-FFF2-40B4-BE49-F238E27FC236}">
                <a16:creationId xmlns:a16="http://schemas.microsoft.com/office/drawing/2014/main" id="{34A89D14-13A1-47D7-AC0E-07334CE05B6F}"/>
              </a:ext>
            </a:extLst>
          </p:cNvPr>
          <p:cNvSpPr/>
          <p:nvPr/>
        </p:nvSpPr>
        <p:spPr>
          <a:xfrm>
            <a:off x="4748482" y="3245468"/>
            <a:ext cx="1110808" cy="1451314"/>
          </a:xfrm>
          <a:prstGeom prst="round2DiagRect">
            <a:avLst>
              <a:gd name="adj1" fmla="val 32102"/>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37" name="Прямоугольник 36">
            <a:extLst>
              <a:ext uri="{FF2B5EF4-FFF2-40B4-BE49-F238E27FC236}">
                <a16:creationId xmlns:a16="http://schemas.microsoft.com/office/drawing/2014/main" id="{4698ECE4-883B-4681-A878-FF1B3D883247}"/>
              </a:ext>
            </a:extLst>
          </p:cNvPr>
          <p:cNvSpPr/>
          <p:nvPr/>
        </p:nvSpPr>
        <p:spPr>
          <a:xfrm>
            <a:off x="4733858" y="3338790"/>
            <a:ext cx="1128125" cy="1046440"/>
          </a:xfrm>
          <a:prstGeom prst="rect">
            <a:avLst/>
          </a:prstGeom>
        </p:spPr>
        <p:txBody>
          <a:bodyPr wrap="square">
            <a:spAutoFit/>
          </a:bodyPr>
          <a:lstStyle/>
          <a:p>
            <a:pPr algn="ctr"/>
            <a:endParaRPr lang="uz-Latn-UZ" sz="1000" b="1" dirty="0">
              <a:solidFill>
                <a:srgbClr val="C00000"/>
              </a:solidFill>
              <a:latin typeface="Arial" panose="020B0604020202020204" pitchFamily="34" charset="0"/>
              <a:cs typeface="Arial" panose="020B0604020202020204" pitchFamily="34" charset="0"/>
            </a:endParaRPr>
          </a:p>
          <a:p>
            <a:pPr algn="ctr"/>
            <a:r>
              <a:rPr lang="en-US" sz="1300" b="1" dirty="0" err="1">
                <a:latin typeface="Times New Roman" panose="02020603050405020304" pitchFamily="18" charset="0"/>
                <a:cs typeface="Times New Roman" panose="02020603050405020304" pitchFamily="18" charset="0"/>
              </a:rPr>
              <a:t>Diplomni</a:t>
            </a:r>
            <a:r>
              <a:rPr lang="ru-RU"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olish</a:t>
            </a:r>
            <a:endParaRPr lang="ru-RU" sz="1300" b="1" dirty="0">
              <a:latin typeface="Times New Roman" panose="02020603050405020304" pitchFamily="18" charset="0"/>
              <a:cs typeface="Times New Roman" panose="02020603050405020304" pitchFamily="18" charset="0"/>
            </a:endParaRPr>
          </a:p>
          <a:p>
            <a:pPr algn="ctr"/>
            <a:r>
              <a:rPr lang="en-US" sz="1300" b="1" dirty="0">
                <a:latin typeface="Times New Roman" panose="02020603050405020304" pitchFamily="18" charset="0"/>
                <a:cs typeface="Times New Roman" panose="02020603050405020304" pitchFamily="18" charset="0"/>
              </a:rPr>
              <a:t>0</a:t>
            </a:r>
            <a:r>
              <a:rPr lang="ru-RU" sz="1300" b="1"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t</a:t>
            </a:r>
            <a:r>
              <a:rPr lang="ru-RU" sz="1300" b="1" dirty="0">
                <a:latin typeface="Times New Roman" panose="02020603050405020304" pitchFamily="18" charset="0"/>
                <a:cs typeface="Times New Roman" panose="02020603050405020304" pitchFamily="18" charset="0"/>
              </a:rPr>
              <a:t>а</a:t>
            </a:r>
          </a:p>
          <a:p>
            <a:pPr algn="ctr"/>
            <a:endParaRPr lang="ru-RU" sz="1300" b="1" dirty="0">
              <a:solidFill>
                <a:srgbClr val="FF0000"/>
              </a:solidFill>
              <a:latin typeface="Times New Roman" panose="02020603050405020304" pitchFamily="18" charset="0"/>
              <a:cs typeface="Times New Roman" panose="02020603050405020304" pitchFamily="18" charset="0"/>
            </a:endParaRPr>
          </a:p>
        </p:txBody>
      </p:sp>
      <p:sp>
        <p:nvSpPr>
          <p:cNvPr id="38" name="Прямоугольник с двумя скругленными противолежащими углами 358">
            <a:extLst>
              <a:ext uri="{FF2B5EF4-FFF2-40B4-BE49-F238E27FC236}">
                <a16:creationId xmlns:a16="http://schemas.microsoft.com/office/drawing/2014/main" id="{2A8EF549-391A-448C-90F5-2FCF8CBE3B83}"/>
              </a:ext>
            </a:extLst>
          </p:cNvPr>
          <p:cNvSpPr/>
          <p:nvPr/>
        </p:nvSpPr>
        <p:spPr>
          <a:xfrm>
            <a:off x="1676770" y="3283895"/>
            <a:ext cx="1302225" cy="1474338"/>
          </a:xfrm>
          <a:prstGeom prst="round2DiagRect">
            <a:avLst>
              <a:gd name="adj1" fmla="val 3210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39" name="Прямоугольник с двумя скругленными противолежащими углами 362">
            <a:extLst>
              <a:ext uri="{FF2B5EF4-FFF2-40B4-BE49-F238E27FC236}">
                <a16:creationId xmlns:a16="http://schemas.microsoft.com/office/drawing/2014/main" id="{EE772688-444E-466C-93EB-67C1BA2611E8}"/>
              </a:ext>
            </a:extLst>
          </p:cNvPr>
          <p:cNvSpPr/>
          <p:nvPr/>
        </p:nvSpPr>
        <p:spPr>
          <a:xfrm>
            <a:off x="441157" y="3291337"/>
            <a:ext cx="1302225" cy="1474338"/>
          </a:xfrm>
          <a:prstGeom prst="round2DiagRect">
            <a:avLst>
              <a:gd name="adj1" fmla="val 32102"/>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40" name="Прямоугольник с двумя скругленными противолежащими углами 366">
            <a:extLst>
              <a:ext uri="{FF2B5EF4-FFF2-40B4-BE49-F238E27FC236}">
                <a16:creationId xmlns:a16="http://schemas.microsoft.com/office/drawing/2014/main" id="{8495D0C4-23A1-42A9-8BF8-71CACF148637}"/>
              </a:ext>
            </a:extLst>
          </p:cNvPr>
          <p:cNvSpPr/>
          <p:nvPr/>
        </p:nvSpPr>
        <p:spPr>
          <a:xfrm>
            <a:off x="3806634" y="3256241"/>
            <a:ext cx="962427" cy="1451314"/>
          </a:xfrm>
          <a:prstGeom prst="round2DiagRect">
            <a:avLst>
              <a:gd name="adj1" fmla="val 32102"/>
              <a:gd name="adj2" fmla="val 0"/>
            </a:avLst>
          </a:prstGeom>
          <a:solidFill>
            <a:srgbClr val="8BA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41" name="Прямоугольник с двумя скругленными противолежащими углами 367">
            <a:extLst>
              <a:ext uri="{FF2B5EF4-FFF2-40B4-BE49-F238E27FC236}">
                <a16:creationId xmlns:a16="http://schemas.microsoft.com/office/drawing/2014/main" id="{13E9FDFF-7464-4915-9098-29A1CA9630B3}"/>
              </a:ext>
            </a:extLst>
          </p:cNvPr>
          <p:cNvSpPr/>
          <p:nvPr/>
        </p:nvSpPr>
        <p:spPr>
          <a:xfrm>
            <a:off x="8997764" y="3269851"/>
            <a:ext cx="1313941" cy="1451313"/>
          </a:xfrm>
          <a:prstGeom prst="round2DiagRect">
            <a:avLst>
              <a:gd name="adj1" fmla="val 32102"/>
              <a:gd name="adj2" fmla="val 0"/>
            </a:avLst>
          </a:prstGeom>
          <a:solidFill>
            <a:schemeClr val="accent4">
              <a:lumMod val="60000"/>
              <a:lumOff val="40000"/>
            </a:schemeClr>
          </a:solidFill>
          <a:ln>
            <a:noFill/>
          </a:ln>
          <a:effectLst>
            <a:outerShdw blurRad="38100" dist="38100" dir="2700000" sx="99000" sy="99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42" name="Прямоугольник с двумя скругленными противолежащими углами 383">
            <a:extLst>
              <a:ext uri="{FF2B5EF4-FFF2-40B4-BE49-F238E27FC236}">
                <a16:creationId xmlns:a16="http://schemas.microsoft.com/office/drawing/2014/main" id="{5B08243A-B812-4910-84D9-249FFCCBF8AD}"/>
              </a:ext>
            </a:extLst>
          </p:cNvPr>
          <p:cNvSpPr/>
          <p:nvPr/>
        </p:nvSpPr>
        <p:spPr>
          <a:xfrm>
            <a:off x="7639898" y="3240105"/>
            <a:ext cx="1313941" cy="1451313"/>
          </a:xfrm>
          <a:prstGeom prst="round2DiagRect">
            <a:avLst>
              <a:gd name="adj1" fmla="val 32102"/>
              <a:gd name="adj2" fmla="val 0"/>
            </a:avLst>
          </a:prstGeom>
          <a:solidFill>
            <a:srgbClr val="A58FBF"/>
          </a:solidFill>
          <a:ln>
            <a:noFill/>
          </a:ln>
          <a:effectLst>
            <a:outerShdw blurRad="38100" dist="38100" dir="2700000" sx="99000" sy="99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a:p>
            <a:pPr algn="ctr"/>
            <a:endParaRPr lang="ru-RU" sz="2000" dirty="0"/>
          </a:p>
        </p:txBody>
      </p:sp>
      <p:sp>
        <p:nvSpPr>
          <p:cNvPr id="43" name="Прямоугольник 42">
            <a:extLst>
              <a:ext uri="{FF2B5EF4-FFF2-40B4-BE49-F238E27FC236}">
                <a16:creationId xmlns:a16="http://schemas.microsoft.com/office/drawing/2014/main" id="{4854F283-4543-42BA-ACE6-1DCB34C18EF4}"/>
              </a:ext>
            </a:extLst>
          </p:cNvPr>
          <p:cNvSpPr/>
          <p:nvPr/>
        </p:nvSpPr>
        <p:spPr>
          <a:xfrm>
            <a:off x="1750736" y="3273558"/>
            <a:ext cx="1302224" cy="1046440"/>
          </a:xfrm>
          <a:prstGeom prst="rect">
            <a:avLst/>
          </a:prstGeom>
        </p:spPr>
        <p:txBody>
          <a:bodyPr wrap="square">
            <a:spAutoFit/>
          </a:bodyPr>
          <a:lstStyle/>
          <a:p>
            <a:pPr algn="ctr"/>
            <a:endParaRPr lang="uz-Latn-UZ" sz="1000" b="1" dirty="0">
              <a:solidFill>
                <a:srgbClr val="C00000"/>
              </a:solidFill>
              <a:latin typeface="Arial" panose="020B0604020202020204" pitchFamily="34" charset="0"/>
              <a:cs typeface="Arial" panose="020B0604020202020204" pitchFamily="34" charset="0"/>
            </a:endParaRPr>
          </a:p>
          <a:p>
            <a:pPr algn="ctr"/>
            <a:r>
              <a:rPr lang="en-US" sz="1300" b="1" dirty="0" err="1">
                <a:latin typeface="Times New Roman" panose="02020603050405020304" pitchFamily="18" charset="0"/>
                <a:cs typeface="Times New Roman" panose="02020603050405020304" pitchFamily="18" charset="0"/>
              </a:rPr>
              <a:t>O‘qishga</a:t>
            </a:r>
            <a:r>
              <a:rPr lang="en-US"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ko‘chirish</a:t>
            </a:r>
            <a:r>
              <a:rPr lang="en-US"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va</a:t>
            </a:r>
            <a:r>
              <a:rPr lang="en-US"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tiklash</a:t>
            </a:r>
            <a:endParaRPr lang="ru-RU" sz="1300" b="1" dirty="0">
              <a:latin typeface="Times New Roman" panose="02020603050405020304" pitchFamily="18" charset="0"/>
              <a:cs typeface="Times New Roman" panose="02020603050405020304" pitchFamily="18" charset="0"/>
            </a:endParaRPr>
          </a:p>
          <a:p>
            <a:pPr algn="ctr"/>
            <a:r>
              <a:rPr lang="en-US" sz="1300" b="1" dirty="0">
                <a:latin typeface="Times New Roman" panose="02020603050405020304" pitchFamily="18" charset="0"/>
                <a:cs typeface="Times New Roman" panose="02020603050405020304" pitchFamily="18" charset="0"/>
              </a:rPr>
              <a:t>0 </a:t>
            </a:r>
            <a:r>
              <a:rPr lang="ru-RU" sz="1300" b="1" dirty="0" err="1">
                <a:latin typeface="Times New Roman" panose="02020603050405020304" pitchFamily="18" charset="0"/>
                <a:cs typeface="Times New Roman" panose="02020603050405020304" pitchFamily="18" charset="0"/>
              </a:rPr>
              <a:t>ta</a:t>
            </a:r>
            <a:endParaRPr lang="ru-RU" sz="1300" b="1" dirty="0">
              <a:latin typeface="Times New Roman" panose="02020603050405020304" pitchFamily="18" charset="0"/>
              <a:cs typeface="Times New Roman" panose="02020603050405020304" pitchFamily="18" charset="0"/>
            </a:endParaRPr>
          </a:p>
        </p:txBody>
      </p:sp>
      <p:sp>
        <p:nvSpPr>
          <p:cNvPr id="44" name="Прямоугольник 43">
            <a:extLst>
              <a:ext uri="{FF2B5EF4-FFF2-40B4-BE49-F238E27FC236}">
                <a16:creationId xmlns:a16="http://schemas.microsoft.com/office/drawing/2014/main" id="{0511106D-835B-45A3-93C3-8735AD4C0215}"/>
              </a:ext>
            </a:extLst>
          </p:cNvPr>
          <p:cNvSpPr/>
          <p:nvPr/>
        </p:nvSpPr>
        <p:spPr>
          <a:xfrm>
            <a:off x="527410" y="3368697"/>
            <a:ext cx="1157422" cy="1169551"/>
          </a:xfrm>
          <a:prstGeom prst="rect">
            <a:avLst/>
          </a:prstGeom>
        </p:spPr>
        <p:txBody>
          <a:bodyPr wrap="square">
            <a:spAutoFit/>
          </a:bodyPr>
          <a:lstStyle/>
          <a:p>
            <a:pPr algn="ctr"/>
            <a:r>
              <a:rPr lang="ru-RU" sz="1300" b="1" dirty="0" err="1">
                <a:latin typeface="Times New Roman" panose="02020603050405020304" pitchFamily="18" charset="0"/>
                <a:cs typeface="Times New Roman" panose="02020603050405020304" pitchFamily="18" charset="0"/>
              </a:rPr>
              <a:t>Turli</a:t>
            </a:r>
            <a:r>
              <a:rPr lang="ru-RU" sz="1300" b="1" dirty="0">
                <a:latin typeface="Times New Roman" panose="02020603050405020304" pitchFamily="18" charset="0"/>
                <a:cs typeface="Times New Roman" panose="02020603050405020304" pitchFamily="18" charset="0"/>
              </a:rPr>
              <a:t> </a:t>
            </a:r>
            <a:r>
              <a:rPr lang="ru-RU" sz="1300" b="1" dirty="0" err="1">
                <a:latin typeface="Times New Roman" panose="02020603050405020304" pitchFamily="18" charset="0"/>
                <a:cs typeface="Times New Roman" panose="02020603050405020304" pitchFamily="18" charset="0"/>
              </a:rPr>
              <a:t>masalalar</a:t>
            </a:r>
            <a:r>
              <a:rPr lang="ru-RU" sz="1300" b="1" dirty="0">
                <a:latin typeface="Times New Roman" panose="02020603050405020304" pitchFamily="18" charset="0"/>
                <a:cs typeface="Times New Roman" panose="02020603050405020304" pitchFamily="18" charset="0"/>
              </a:rPr>
              <a:t>  </a:t>
            </a:r>
            <a:endParaRPr lang="ru-RU" sz="1300" dirty="0">
              <a:latin typeface="Times New Roman" panose="02020603050405020304" pitchFamily="18" charset="0"/>
              <a:cs typeface="Times New Roman" panose="02020603050405020304" pitchFamily="18" charset="0"/>
            </a:endParaRPr>
          </a:p>
          <a:p>
            <a:pPr algn="ctr"/>
            <a:endParaRPr lang="uz-Cyrl-UZ" sz="1300" b="1" dirty="0">
              <a:latin typeface="Times New Roman" panose="02020603050405020304" pitchFamily="18" charset="0"/>
              <a:cs typeface="Times New Roman" panose="02020603050405020304" pitchFamily="18" charset="0"/>
            </a:endParaRPr>
          </a:p>
          <a:p>
            <a:pPr algn="ctr"/>
            <a:r>
              <a:rPr lang="en-US" sz="1300" b="1" dirty="0">
                <a:latin typeface="Times New Roman" panose="02020603050405020304" pitchFamily="18" charset="0"/>
                <a:cs typeface="Times New Roman" panose="02020603050405020304" pitchFamily="18" charset="0"/>
              </a:rPr>
              <a:t>11</a:t>
            </a:r>
            <a:r>
              <a:rPr lang="ru-RU" sz="1300" b="1"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t</a:t>
            </a:r>
            <a:r>
              <a:rPr lang="ru-RU" sz="1300" b="1" dirty="0">
                <a:latin typeface="Times New Roman" panose="02020603050405020304" pitchFamily="18" charset="0"/>
                <a:cs typeface="Times New Roman" panose="02020603050405020304" pitchFamily="18" charset="0"/>
              </a:rPr>
              <a:t>а</a:t>
            </a:r>
          </a:p>
          <a:p>
            <a:pPr algn="ct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5" name="Прямоугольник 44">
            <a:extLst>
              <a:ext uri="{FF2B5EF4-FFF2-40B4-BE49-F238E27FC236}">
                <a16:creationId xmlns:a16="http://schemas.microsoft.com/office/drawing/2014/main" id="{DD6DBD82-AADE-45F5-A5F7-073E07BA5E4C}"/>
              </a:ext>
            </a:extLst>
          </p:cNvPr>
          <p:cNvSpPr/>
          <p:nvPr/>
        </p:nvSpPr>
        <p:spPr>
          <a:xfrm>
            <a:off x="3737506" y="3349563"/>
            <a:ext cx="1167292" cy="1061829"/>
          </a:xfrm>
          <a:prstGeom prst="rect">
            <a:avLst/>
          </a:prstGeom>
        </p:spPr>
        <p:txBody>
          <a:bodyPr wrap="square">
            <a:spAutoFit/>
          </a:bodyPr>
          <a:lstStyle/>
          <a:p>
            <a:pPr algn="ctr"/>
            <a:endParaRPr lang="uz-Latn-UZ" sz="1000" b="1" dirty="0">
              <a:solidFill>
                <a:srgbClr val="C00000"/>
              </a:solidFill>
              <a:latin typeface="Arial" panose="020B0604020202020204" pitchFamily="34" charset="0"/>
              <a:cs typeface="Arial" panose="020B0604020202020204" pitchFamily="34" charset="0"/>
            </a:endParaRPr>
          </a:p>
          <a:p>
            <a:pPr algn="ctr"/>
            <a:r>
              <a:rPr lang="en-US" sz="1300" b="1" dirty="0" err="1">
                <a:latin typeface="Times New Roman" panose="02020603050405020304" pitchFamily="18" charset="0"/>
                <a:cs typeface="Times New Roman" panose="02020603050405020304" pitchFamily="18" charset="0"/>
              </a:rPr>
              <a:t>Moddiy</a:t>
            </a:r>
            <a:r>
              <a:rPr lang="en-US"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yordam</a:t>
            </a:r>
            <a:r>
              <a:rPr lang="ru-RU" sz="1300" b="1" dirty="0">
                <a:latin typeface="Times New Roman" panose="02020603050405020304" pitchFamily="18" charset="0"/>
                <a:cs typeface="Times New Roman" panose="02020603050405020304" pitchFamily="18" charset="0"/>
              </a:rPr>
              <a:t> </a:t>
            </a:r>
            <a:r>
              <a:rPr lang="en-US" sz="1300" b="1" dirty="0" err="1">
                <a:latin typeface="Times New Roman" panose="02020603050405020304" pitchFamily="18" charset="0"/>
                <a:cs typeface="Times New Roman" panose="02020603050405020304" pitchFamily="18" charset="0"/>
              </a:rPr>
              <a:t>masalasi</a:t>
            </a:r>
            <a:r>
              <a:rPr lang="ru-RU" sz="1300" b="1" dirty="0">
                <a:latin typeface="Times New Roman" panose="02020603050405020304" pitchFamily="18" charset="0"/>
                <a:cs typeface="Times New Roman" panose="02020603050405020304" pitchFamily="18" charset="0"/>
              </a:rPr>
              <a:t> </a:t>
            </a:r>
          </a:p>
          <a:p>
            <a:pPr algn="ctr"/>
            <a:r>
              <a:rPr lang="en-US" sz="1300" b="1" dirty="0">
                <a:latin typeface="Times New Roman" panose="02020603050405020304" pitchFamily="18" charset="0"/>
                <a:cs typeface="Times New Roman" panose="02020603050405020304" pitchFamily="18" charset="0"/>
              </a:rPr>
              <a:t>0</a:t>
            </a:r>
            <a:r>
              <a:rPr lang="ru-RU" sz="1300" b="1"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t</a:t>
            </a:r>
            <a:r>
              <a:rPr lang="ru-RU" sz="1300" b="1" dirty="0">
                <a:latin typeface="Times New Roman" panose="02020603050405020304" pitchFamily="18" charset="0"/>
                <a:cs typeface="Times New Roman" panose="02020603050405020304" pitchFamily="18" charset="0"/>
              </a:rPr>
              <a:t>а</a:t>
            </a:r>
          </a:p>
        </p:txBody>
      </p:sp>
      <p:sp>
        <p:nvSpPr>
          <p:cNvPr id="46" name="TextBox 45">
            <a:extLst>
              <a:ext uri="{FF2B5EF4-FFF2-40B4-BE49-F238E27FC236}">
                <a16:creationId xmlns:a16="http://schemas.microsoft.com/office/drawing/2014/main" id="{F9D687C3-861C-48F8-8CC7-6684322D28C2}"/>
              </a:ext>
            </a:extLst>
          </p:cNvPr>
          <p:cNvSpPr txBox="1"/>
          <p:nvPr/>
        </p:nvSpPr>
        <p:spPr>
          <a:xfrm>
            <a:off x="3408648" y="4700320"/>
            <a:ext cx="5599814"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Murojaatlarni</a:t>
            </a:r>
            <a:r>
              <a:rPr lang="ru-RU"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ko`rib</a:t>
            </a:r>
            <a:r>
              <a:rPr lang="ru-RU"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chiqish</a:t>
            </a:r>
            <a:r>
              <a:rPr lang="ru-RU"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holati</a:t>
            </a:r>
            <a:r>
              <a:rPr lang="en-US"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44638A88-D646-4E96-86A4-5D8573AA0990}"/>
              </a:ext>
            </a:extLst>
          </p:cNvPr>
          <p:cNvSpPr txBox="1"/>
          <p:nvPr/>
        </p:nvSpPr>
        <p:spPr>
          <a:xfrm>
            <a:off x="6685407" y="2915629"/>
            <a:ext cx="4942326"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Murojaat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turlari</a:t>
            </a:r>
            <a:r>
              <a:rPr lang="en-US"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8" name="Прямоугольник 47">
            <a:extLst>
              <a:ext uri="{FF2B5EF4-FFF2-40B4-BE49-F238E27FC236}">
                <a16:creationId xmlns:a16="http://schemas.microsoft.com/office/drawing/2014/main" id="{A5F04213-C70A-4BBB-9F82-D2FFC2760682}"/>
              </a:ext>
            </a:extLst>
          </p:cNvPr>
          <p:cNvSpPr/>
          <p:nvPr/>
        </p:nvSpPr>
        <p:spPr>
          <a:xfrm>
            <a:off x="7659453" y="3429000"/>
            <a:ext cx="1037784" cy="738664"/>
          </a:xfrm>
          <a:prstGeom prst="rect">
            <a:avLst/>
          </a:prstGeom>
        </p:spPr>
        <p:txBody>
          <a:bodyPr wrap="square">
            <a:spAutoFit/>
          </a:bodyPr>
          <a:lstStyle/>
          <a:p>
            <a:pPr algn="ctr"/>
            <a:r>
              <a:rPr lang="en-US" sz="1400" b="1" dirty="0" err="1">
                <a:latin typeface="Times New Roman" panose="02020603050405020304" pitchFamily="18" charset="0"/>
                <a:cs typeface="Times New Roman" panose="02020603050405020304" pitchFamily="18" charset="0"/>
              </a:rPr>
              <a:t>Ariza</a:t>
            </a:r>
            <a:endParaRPr lang="ru-RU" sz="1400" b="1" dirty="0">
              <a:solidFill>
                <a:schemeClr val="bg1"/>
              </a:solidFill>
              <a:latin typeface="Times New Roman" panose="02020603050405020304" pitchFamily="18" charset="0"/>
              <a:cs typeface="Times New Roman" panose="02020603050405020304" pitchFamily="18" charset="0"/>
            </a:endParaRPr>
          </a:p>
          <a:p>
            <a:pPr algn="ctr"/>
            <a:endParaRPr lang="ru-RU" sz="1400" b="1" dirty="0">
              <a:solidFill>
                <a:schemeClr val="bg1"/>
              </a:solidFill>
              <a:latin typeface="Times New Roman" panose="02020603050405020304" pitchFamily="18" charset="0"/>
              <a:cs typeface="Times New Roman" panose="02020603050405020304" pitchFamily="18" charset="0"/>
            </a:endParaRPr>
          </a:p>
          <a:p>
            <a:pPr algn="ct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14</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а</a:t>
            </a:r>
          </a:p>
        </p:txBody>
      </p:sp>
      <p:sp>
        <p:nvSpPr>
          <p:cNvPr id="49" name="Прямоугольник 48">
            <a:extLst>
              <a:ext uri="{FF2B5EF4-FFF2-40B4-BE49-F238E27FC236}">
                <a16:creationId xmlns:a16="http://schemas.microsoft.com/office/drawing/2014/main" id="{A1271C36-0995-4C4C-8430-48FA6F6D2A41}"/>
              </a:ext>
            </a:extLst>
          </p:cNvPr>
          <p:cNvSpPr/>
          <p:nvPr/>
        </p:nvSpPr>
        <p:spPr>
          <a:xfrm>
            <a:off x="9067274" y="3354098"/>
            <a:ext cx="1273251" cy="1169551"/>
          </a:xfrm>
          <a:prstGeom prst="rect">
            <a:avLst/>
          </a:prstGeom>
        </p:spPr>
        <p:txBody>
          <a:bodyPr wrap="square">
            <a:spAutoFit/>
          </a:bodyPr>
          <a:lstStyle/>
          <a:p>
            <a:pPr algn="ctr"/>
            <a:r>
              <a:rPr lang="en-US" sz="1400" b="1" dirty="0" err="1">
                <a:latin typeface="Times New Roman" panose="02020603050405020304" pitchFamily="18" charset="0"/>
                <a:cs typeface="Times New Roman" panose="02020603050405020304" pitchFamily="18" charset="0"/>
              </a:rPr>
              <a:t>shundan</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sayyor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qabul</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5</a:t>
            </a:r>
            <a:r>
              <a:rPr lang="uz-Cyrl-UZ"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а </a:t>
            </a:r>
          </a:p>
          <a:p>
            <a:pPr algn="ctr"/>
            <a:r>
              <a:rPr lang="en-US" sz="1400" b="1" dirty="0" err="1">
                <a:latin typeface="Times New Roman" panose="02020603050405020304" pitchFamily="18" charset="0"/>
                <a:cs typeface="Times New Roman" panose="02020603050405020304" pitchFamily="18" charset="0"/>
              </a:rPr>
              <a:t>shaxsiy</a:t>
            </a:r>
            <a:r>
              <a:rPr lang="ru-RU"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qabul</a:t>
            </a:r>
            <a:r>
              <a:rPr lang="ru-RU" sz="1400" b="1" dirty="0">
                <a:latin typeface="Times New Roman" panose="02020603050405020304" pitchFamily="18" charset="0"/>
                <a:cs typeface="Times New Roman" panose="02020603050405020304" pitchFamily="18" charset="0"/>
              </a:rPr>
              <a:t> </a:t>
            </a:r>
          </a:p>
          <a:p>
            <a:pPr algn="ctr"/>
            <a:r>
              <a:rPr lang="ru-RU" sz="1400" b="1" dirty="0">
                <a:solidFill>
                  <a:srgbClr val="FF0000"/>
                </a:solidFill>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3</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а</a:t>
            </a:r>
          </a:p>
        </p:txBody>
      </p:sp>
      <p:sp>
        <p:nvSpPr>
          <p:cNvPr id="50" name="Прямоугольник 49">
            <a:extLst>
              <a:ext uri="{FF2B5EF4-FFF2-40B4-BE49-F238E27FC236}">
                <a16:creationId xmlns:a16="http://schemas.microsoft.com/office/drawing/2014/main" id="{097DFE9D-378E-436F-984F-35F389188C96}"/>
              </a:ext>
            </a:extLst>
          </p:cNvPr>
          <p:cNvSpPr/>
          <p:nvPr/>
        </p:nvSpPr>
        <p:spPr>
          <a:xfrm>
            <a:off x="10858038" y="1502637"/>
            <a:ext cx="161925" cy="9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право 50">
            <a:extLst>
              <a:ext uri="{FF2B5EF4-FFF2-40B4-BE49-F238E27FC236}">
                <a16:creationId xmlns:a16="http://schemas.microsoft.com/office/drawing/2014/main" id="{03242AC9-67B5-47C9-BB98-69EE9947C1D5}"/>
              </a:ext>
            </a:extLst>
          </p:cNvPr>
          <p:cNvSpPr/>
          <p:nvPr/>
        </p:nvSpPr>
        <p:spPr>
          <a:xfrm rot="5400000">
            <a:off x="6019848" y="1622238"/>
            <a:ext cx="439095" cy="1019401"/>
          </a:xfrm>
          <a:prstGeom prst="rightArrow">
            <a:avLst>
              <a:gd name="adj1" fmla="val 64950"/>
              <a:gd name="adj2" fmla="val 44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с двумя скругленными противолежащими углами 383">
            <a:extLst>
              <a:ext uri="{FF2B5EF4-FFF2-40B4-BE49-F238E27FC236}">
                <a16:creationId xmlns:a16="http://schemas.microsoft.com/office/drawing/2014/main" id="{18911E3F-7CF9-4C4F-BD42-CCC965360A9D}"/>
              </a:ext>
            </a:extLst>
          </p:cNvPr>
          <p:cNvSpPr/>
          <p:nvPr/>
        </p:nvSpPr>
        <p:spPr>
          <a:xfrm>
            <a:off x="10388340" y="3240655"/>
            <a:ext cx="1313941" cy="1422394"/>
          </a:xfrm>
          <a:prstGeom prst="round2DiagRect">
            <a:avLst>
              <a:gd name="adj1" fmla="val 32102"/>
              <a:gd name="adj2" fmla="val 0"/>
            </a:avLst>
          </a:prstGeom>
          <a:solidFill>
            <a:schemeClr val="accent1">
              <a:lumMod val="60000"/>
              <a:lumOff val="40000"/>
            </a:schemeClr>
          </a:solidFill>
          <a:ln>
            <a:noFill/>
          </a:ln>
          <a:effectLst>
            <a:outerShdw blurRad="38100" dist="38100" dir="2700000" sx="99000" sy="99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53" name="Прямоугольник 52">
            <a:extLst>
              <a:ext uri="{FF2B5EF4-FFF2-40B4-BE49-F238E27FC236}">
                <a16:creationId xmlns:a16="http://schemas.microsoft.com/office/drawing/2014/main" id="{582D7988-9E7D-48A2-9A61-24A7C8DCF038}"/>
              </a:ext>
            </a:extLst>
          </p:cNvPr>
          <p:cNvSpPr/>
          <p:nvPr/>
        </p:nvSpPr>
        <p:spPr>
          <a:xfrm>
            <a:off x="10656891" y="3435731"/>
            <a:ext cx="907944" cy="738664"/>
          </a:xfrm>
          <a:prstGeom prst="rect">
            <a:avLst/>
          </a:prstGeom>
        </p:spPr>
        <p:txBody>
          <a:bodyPr wrap="square">
            <a:spAutoFit/>
          </a:bodyPr>
          <a:lstStyle/>
          <a:p>
            <a:r>
              <a:rPr lang="en-US" sz="1400" b="1" dirty="0" err="1">
                <a:latin typeface="Times New Roman" panose="02020603050405020304" pitchFamily="18" charset="0"/>
                <a:cs typeface="Times New Roman" panose="02020603050405020304" pitchFamily="18" charset="0"/>
              </a:rPr>
              <a:t>Shikoyat</a:t>
            </a:r>
            <a:r>
              <a:rPr lang="ru-RU" sz="1400" b="1" dirty="0">
                <a:latin typeface="Times New Roman" panose="02020603050405020304" pitchFamily="18" charset="0"/>
                <a:cs typeface="Times New Roman" panose="02020603050405020304" pitchFamily="18" charset="0"/>
              </a:rPr>
              <a:t> </a:t>
            </a:r>
          </a:p>
          <a:p>
            <a:endParaRPr lang="ru-RU"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1</a:t>
            </a:r>
            <a:r>
              <a:rPr lang="uz-Cyrl-UZ"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а</a:t>
            </a:r>
          </a:p>
        </p:txBody>
      </p:sp>
      <p:sp>
        <p:nvSpPr>
          <p:cNvPr id="54" name="Прямоугольник: скругленные углы 53">
            <a:extLst>
              <a:ext uri="{FF2B5EF4-FFF2-40B4-BE49-F238E27FC236}">
                <a16:creationId xmlns:a16="http://schemas.microsoft.com/office/drawing/2014/main" id="{4B4E526A-6A0D-4367-9F89-C73F766291ED}"/>
              </a:ext>
            </a:extLst>
          </p:cNvPr>
          <p:cNvSpPr/>
          <p:nvPr/>
        </p:nvSpPr>
        <p:spPr>
          <a:xfrm>
            <a:off x="482495" y="5102297"/>
            <a:ext cx="2656130" cy="1194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Прямоугольник 54">
            <a:extLst>
              <a:ext uri="{FF2B5EF4-FFF2-40B4-BE49-F238E27FC236}">
                <a16:creationId xmlns:a16="http://schemas.microsoft.com/office/drawing/2014/main" id="{E5360C96-3808-4BCE-9D4C-057F0A70796D}"/>
              </a:ext>
            </a:extLst>
          </p:cNvPr>
          <p:cNvSpPr/>
          <p:nvPr/>
        </p:nvSpPr>
        <p:spPr>
          <a:xfrm>
            <a:off x="527408" y="5230088"/>
            <a:ext cx="2525551" cy="955646"/>
          </a:xfrm>
          <a:prstGeom prst="rect">
            <a:avLst/>
          </a:prstGeom>
          <a:solidFill>
            <a:schemeClr val="accent1">
              <a:lumMod val="40000"/>
              <a:lumOff val="60000"/>
            </a:schemeClr>
          </a:solidFill>
        </p:spPr>
        <p:txBody>
          <a:bodyPr wrap="square">
            <a:spAutoFit/>
          </a:bodyPr>
          <a:lstStyle/>
          <a:p>
            <a:pPr algn="ctr">
              <a:lnSpc>
                <a:spcPct val="115000"/>
              </a:lnSpc>
              <a:spcAft>
                <a:spcPts val="0"/>
              </a:spcAft>
            </a:pPr>
            <a:r>
              <a:rPr lang="en-US" sz="1700" b="1" dirty="0" err="1">
                <a:latin typeface="Times New Roman" panose="02020603050405020304" pitchFamily="18" charset="0"/>
                <a:cs typeface="Times New Roman" panose="02020603050405020304" pitchFamily="18" charset="0"/>
              </a:rPr>
              <a:t>Tushuntirish</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ishlari</a:t>
            </a:r>
            <a:r>
              <a:rPr lang="ru-RU"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olib</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borilgan</a:t>
            </a:r>
            <a:r>
              <a:rPr lang="ru-RU" sz="1700" b="1" dirty="0">
                <a:latin typeface="Times New Roman" panose="02020603050405020304" pitchFamily="18" charset="0"/>
                <a:cs typeface="Times New Roman" panose="02020603050405020304" pitchFamily="18" charset="0"/>
              </a:rPr>
              <a:t> </a:t>
            </a:r>
          </a:p>
          <a:p>
            <a:pPr algn="ctr"/>
            <a:r>
              <a:rPr lang="en-US" sz="1700" b="1" dirty="0">
                <a:latin typeface="Times New Roman" panose="02020603050405020304" pitchFamily="18" charset="0"/>
                <a:cs typeface="Times New Roman" panose="02020603050405020304" pitchFamily="18" charset="0"/>
              </a:rPr>
              <a:t>15 t</a:t>
            </a:r>
            <a:r>
              <a:rPr lang="ru-RU" sz="1700" b="1" dirty="0">
                <a:latin typeface="Times New Roman" panose="02020603050405020304" pitchFamily="18" charset="0"/>
                <a:cs typeface="Times New Roman" panose="02020603050405020304" pitchFamily="18" charset="0"/>
              </a:rPr>
              <a:t>а</a:t>
            </a:r>
            <a:endParaRPr lang="ru-RU" sz="1700" b="1" dirty="0">
              <a:solidFill>
                <a:srgbClr val="92D050"/>
              </a:solidFill>
              <a:latin typeface="Times New Roman" panose="02020603050405020304" pitchFamily="18" charset="0"/>
              <a:cs typeface="Times New Roman" panose="02020603050405020304" pitchFamily="18" charset="0"/>
            </a:endParaRPr>
          </a:p>
        </p:txBody>
      </p:sp>
      <p:sp>
        <p:nvSpPr>
          <p:cNvPr id="58" name="Прямоугольник с двумя скругленными противолежащими углами 383">
            <a:extLst>
              <a:ext uri="{FF2B5EF4-FFF2-40B4-BE49-F238E27FC236}">
                <a16:creationId xmlns:a16="http://schemas.microsoft.com/office/drawing/2014/main" id="{5A813569-43E0-4AC6-A07A-63C81E3D51D8}"/>
              </a:ext>
            </a:extLst>
          </p:cNvPr>
          <p:cNvSpPr/>
          <p:nvPr/>
        </p:nvSpPr>
        <p:spPr>
          <a:xfrm>
            <a:off x="2943792" y="3256241"/>
            <a:ext cx="962427" cy="1451314"/>
          </a:xfrm>
          <a:prstGeom prst="round2DiagRect">
            <a:avLst>
              <a:gd name="adj1" fmla="val 32102"/>
              <a:gd name="adj2" fmla="val 0"/>
            </a:avLst>
          </a:prstGeom>
          <a:solidFill>
            <a:srgbClr val="A58FBF"/>
          </a:solidFill>
          <a:ln>
            <a:noFill/>
          </a:ln>
          <a:effectLst>
            <a:outerShdw blurRad="38100" dist="38100" dir="2700000" sx="99000" sy="99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en-US" sz="1300" b="1" dirty="0" err="1">
                <a:solidFill>
                  <a:schemeClr val="tx1"/>
                </a:solidFill>
                <a:latin typeface="Times New Roman" panose="02020603050405020304" pitchFamily="18" charset="0"/>
                <a:cs typeface="Times New Roman" panose="02020603050405020304" pitchFamily="18" charset="0"/>
              </a:rPr>
              <a:t>Mehnat</a:t>
            </a:r>
            <a:r>
              <a:rPr lang="ru-RU"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munosabatlari</a:t>
            </a: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en-US" sz="1300" b="1" dirty="0">
                <a:solidFill>
                  <a:schemeClr val="tx1"/>
                </a:solidFill>
                <a:latin typeface="Times New Roman" panose="02020603050405020304" pitchFamily="18" charset="0"/>
                <a:cs typeface="Times New Roman" panose="02020603050405020304" pitchFamily="18" charset="0"/>
              </a:rPr>
              <a:t>4</a:t>
            </a:r>
            <a:r>
              <a:rPr lang="ru-RU" sz="1300" b="1" dirty="0">
                <a:solidFill>
                  <a:schemeClr val="tx1"/>
                </a:solidFill>
                <a:latin typeface="Times New Roman" panose="02020603050405020304" pitchFamily="18" charset="0"/>
                <a:cs typeface="Times New Roman" panose="02020603050405020304" pitchFamily="18" charset="0"/>
              </a:rPr>
              <a:t> </a:t>
            </a:r>
            <a:r>
              <a:rPr lang="en-US" sz="1300" b="1" dirty="0">
                <a:solidFill>
                  <a:schemeClr val="tx1"/>
                </a:solidFill>
                <a:latin typeface="Times New Roman" panose="02020603050405020304" pitchFamily="18" charset="0"/>
                <a:cs typeface="Times New Roman" panose="02020603050405020304" pitchFamily="18" charset="0"/>
              </a:rPr>
              <a:t>t</a:t>
            </a:r>
            <a:r>
              <a:rPr lang="ru-RU" sz="1300" b="1" dirty="0">
                <a:solidFill>
                  <a:schemeClr val="tx1"/>
                </a:solidFill>
                <a:latin typeface="Times New Roman" panose="02020603050405020304" pitchFamily="18" charset="0"/>
                <a:cs typeface="Times New Roman" panose="02020603050405020304" pitchFamily="18" charset="0"/>
              </a:rPr>
              <a:t>а</a:t>
            </a:r>
          </a:p>
          <a:p>
            <a:pPr algn="ctr"/>
            <a:r>
              <a:rPr lang="ru-RU" sz="1300" b="1" dirty="0">
                <a:solidFill>
                  <a:schemeClr val="tx1"/>
                </a:solidFill>
                <a:latin typeface="Times New Roman" panose="02020603050405020304" pitchFamily="18" charset="0"/>
                <a:cs typeface="Times New Roman" panose="02020603050405020304" pitchFamily="18" charset="0"/>
              </a:rPr>
              <a:t> </a:t>
            </a:r>
          </a:p>
          <a:p>
            <a:pPr algn="ctr"/>
            <a:endParaRPr lang="ru-RU" sz="2000" dirty="0"/>
          </a:p>
        </p:txBody>
      </p:sp>
      <p:sp>
        <p:nvSpPr>
          <p:cNvPr id="2" name="Стрелка: вправо 1">
            <a:extLst>
              <a:ext uri="{FF2B5EF4-FFF2-40B4-BE49-F238E27FC236}">
                <a16:creationId xmlns:a16="http://schemas.microsoft.com/office/drawing/2014/main" id="{9CB87AB4-7047-43A2-A41B-2B295F98CA14}"/>
              </a:ext>
            </a:extLst>
          </p:cNvPr>
          <p:cNvSpPr/>
          <p:nvPr/>
        </p:nvSpPr>
        <p:spPr>
          <a:xfrm>
            <a:off x="8575976" y="3730280"/>
            <a:ext cx="6653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скругленные углы 60">
            <a:extLst>
              <a:ext uri="{FF2B5EF4-FFF2-40B4-BE49-F238E27FC236}">
                <a16:creationId xmlns:a16="http://schemas.microsoft.com/office/drawing/2014/main" id="{00777192-34C1-4DE9-AB02-1FD440D8EBDC}"/>
              </a:ext>
            </a:extLst>
          </p:cNvPr>
          <p:cNvSpPr/>
          <p:nvPr/>
        </p:nvSpPr>
        <p:spPr>
          <a:xfrm>
            <a:off x="3336704" y="5133553"/>
            <a:ext cx="2656130" cy="1162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2" name="Прямоугольник 61">
            <a:extLst>
              <a:ext uri="{FF2B5EF4-FFF2-40B4-BE49-F238E27FC236}">
                <a16:creationId xmlns:a16="http://schemas.microsoft.com/office/drawing/2014/main" id="{686D6E8D-B02C-42E7-8D6A-AB4D0781129A}"/>
              </a:ext>
            </a:extLst>
          </p:cNvPr>
          <p:cNvSpPr/>
          <p:nvPr/>
        </p:nvSpPr>
        <p:spPr>
          <a:xfrm>
            <a:off x="3425005" y="5273013"/>
            <a:ext cx="2525551" cy="901016"/>
          </a:xfrm>
          <a:prstGeom prst="rect">
            <a:avLst/>
          </a:prstGeom>
          <a:solidFill>
            <a:schemeClr val="accent1">
              <a:lumMod val="40000"/>
              <a:lumOff val="60000"/>
            </a:schemeClr>
          </a:solidFill>
        </p:spPr>
        <p:txBody>
          <a:bodyPr wrap="square">
            <a:spAutoFit/>
          </a:bodyPr>
          <a:lstStyle/>
          <a:p>
            <a:pPr algn="ctr">
              <a:lnSpc>
                <a:spcPct val="115000"/>
              </a:lnSpc>
              <a:spcAft>
                <a:spcPts val="0"/>
              </a:spcAft>
            </a:pPr>
            <a:r>
              <a:rPr lang="en-US" sz="1700" b="1" dirty="0" err="1">
                <a:latin typeface="Times New Roman" panose="02020603050405020304" pitchFamily="18" charset="0"/>
                <a:ea typeface="Times New Roman" panose="02020603050405020304" pitchFamily="18" charset="0"/>
                <a:cs typeface="Arial" panose="020B0604020202020204" pitchFamily="34" charset="0"/>
              </a:rPr>
              <a:t>Ijobiy</a:t>
            </a:r>
            <a:r>
              <a:rPr lang="ru-RU" sz="1700" b="1" dirty="0">
                <a:latin typeface="Times New Roman" panose="02020603050405020304" pitchFamily="18" charset="0"/>
                <a:ea typeface="Times New Roman" panose="02020603050405020304" pitchFamily="18" charset="0"/>
                <a:cs typeface="Arial" panose="020B0604020202020204" pitchFamily="34" charset="0"/>
              </a:rPr>
              <a:t> </a:t>
            </a:r>
            <a:r>
              <a:rPr lang="en-US" sz="1700" b="1" dirty="0" err="1">
                <a:latin typeface="Times New Roman" panose="02020603050405020304" pitchFamily="18" charset="0"/>
                <a:ea typeface="Times New Roman" panose="02020603050405020304" pitchFamily="18" charset="0"/>
                <a:cs typeface="Arial" panose="020B0604020202020204" pitchFamily="34" charset="0"/>
              </a:rPr>
              <a:t>hal</a:t>
            </a:r>
            <a:r>
              <a:rPr lang="ru-RU" sz="1700" b="1" dirty="0">
                <a:latin typeface="Times New Roman" panose="02020603050405020304" pitchFamily="18" charset="0"/>
                <a:ea typeface="Times New Roman" panose="02020603050405020304" pitchFamily="18" charset="0"/>
                <a:cs typeface="Arial" panose="020B0604020202020204" pitchFamily="34" charset="0"/>
              </a:rPr>
              <a:t> </a:t>
            </a:r>
            <a:r>
              <a:rPr lang="en-US" sz="1700" b="1" dirty="0" err="1">
                <a:latin typeface="Times New Roman" panose="02020603050405020304" pitchFamily="18" charset="0"/>
                <a:ea typeface="Times New Roman" panose="02020603050405020304" pitchFamily="18" charset="0"/>
                <a:cs typeface="Arial" panose="020B0604020202020204" pitchFamily="34" charset="0"/>
              </a:rPr>
              <a:t>etilgan</a:t>
            </a:r>
            <a:endParaRPr lang="ru-RU" sz="1700" b="1" dirty="0">
              <a:latin typeface="Times New Roman" panose="02020603050405020304" pitchFamily="18" charset="0"/>
              <a:ea typeface="Times New Roman" panose="02020603050405020304" pitchFamily="18" charset="0"/>
              <a:cs typeface="Arial" panose="020B0604020202020204" pitchFamily="34" charset="0"/>
            </a:endParaRPr>
          </a:p>
          <a:p>
            <a:pPr algn="ctr"/>
            <a:endParaRPr lang="ru-RU" sz="1600" dirty="0">
              <a:latin typeface="Times New Roman" panose="02020603050405020304" pitchFamily="18" charset="0"/>
              <a:ea typeface="Times New Roman" panose="02020603050405020304" pitchFamily="18" charset="0"/>
              <a:cs typeface="Arial" panose="020B0604020202020204" pitchFamily="34" charset="0"/>
            </a:endParaRPr>
          </a:p>
          <a:p>
            <a:pPr algn="ctr"/>
            <a:r>
              <a:rPr lang="ru-RU" sz="1700" b="1" dirty="0">
                <a:latin typeface="Times New Roman" panose="02020603050405020304" pitchFamily="18" charset="0"/>
                <a:ea typeface="Times New Roman" panose="02020603050405020304" pitchFamily="18" charset="0"/>
                <a:cs typeface="Arial" panose="020B0604020202020204" pitchFamily="34" charset="0"/>
              </a:rPr>
              <a:t> </a:t>
            </a:r>
            <a:r>
              <a:rPr lang="en-US" sz="1700" b="1" dirty="0">
                <a:latin typeface="Times New Roman" panose="02020603050405020304" pitchFamily="18" charset="0"/>
                <a:ea typeface="Times New Roman" panose="02020603050405020304" pitchFamily="18" charset="0"/>
                <a:cs typeface="Arial" panose="020B0604020202020204" pitchFamily="34" charset="0"/>
              </a:rPr>
              <a:t>7 t</a:t>
            </a:r>
            <a:r>
              <a:rPr lang="ru-RU" sz="1700" b="1" dirty="0">
                <a:latin typeface="Times New Roman" panose="02020603050405020304" pitchFamily="18" charset="0"/>
                <a:ea typeface="Times New Roman" panose="02020603050405020304" pitchFamily="18" charset="0"/>
                <a:cs typeface="Arial" panose="020B0604020202020204" pitchFamily="34" charset="0"/>
              </a:rPr>
              <a:t>а</a:t>
            </a:r>
            <a:endParaRPr lang="ru-RU" sz="1700" b="1" dirty="0">
              <a:latin typeface="Times New Roman" panose="02020603050405020304" pitchFamily="18" charset="0"/>
              <a:cs typeface="Times New Roman" panose="02020603050405020304" pitchFamily="18" charset="0"/>
            </a:endParaRPr>
          </a:p>
        </p:txBody>
      </p:sp>
      <p:sp>
        <p:nvSpPr>
          <p:cNvPr id="63" name="Прямоугольник: скругленные углы 62">
            <a:extLst>
              <a:ext uri="{FF2B5EF4-FFF2-40B4-BE49-F238E27FC236}">
                <a16:creationId xmlns:a16="http://schemas.microsoft.com/office/drawing/2014/main" id="{8996DFEB-3B6E-4A70-B0F1-924F9725C6E6}"/>
              </a:ext>
            </a:extLst>
          </p:cNvPr>
          <p:cNvSpPr/>
          <p:nvPr/>
        </p:nvSpPr>
        <p:spPr>
          <a:xfrm>
            <a:off x="6186681" y="5157774"/>
            <a:ext cx="2656130" cy="1138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 name="Прямоугольник 63">
            <a:extLst>
              <a:ext uri="{FF2B5EF4-FFF2-40B4-BE49-F238E27FC236}">
                <a16:creationId xmlns:a16="http://schemas.microsoft.com/office/drawing/2014/main" id="{A97D3CF6-58D5-450B-8A3A-5115F09DB042}"/>
              </a:ext>
            </a:extLst>
          </p:cNvPr>
          <p:cNvSpPr/>
          <p:nvPr/>
        </p:nvSpPr>
        <p:spPr>
          <a:xfrm>
            <a:off x="6257721" y="5273013"/>
            <a:ext cx="2465643" cy="846386"/>
          </a:xfrm>
          <a:prstGeom prst="rect">
            <a:avLst/>
          </a:prstGeom>
          <a:solidFill>
            <a:schemeClr val="accent1">
              <a:lumMod val="40000"/>
              <a:lumOff val="60000"/>
            </a:schemeClr>
          </a:solidFill>
        </p:spPr>
        <p:txBody>
          <a:bodyPr wrap="square">
            <a:spAutoFit/>
          </a:bodyPr>
          <a:lstStyle/>
          <a:p>
            <a:pPr algn="ctr"/>
            <a:r>
              <a:rPr lang="en-US" sz="1700" b="1" dirty="0" err="1">
                <a:latin typeface="Times New Roman" panose="02020603050405020304" pitchFamily="18" charset="0"/>
                <a:cs typeface="Times New Roman" panose="02020603050405020304" pitchFamily="18" charset="0"/>
              </a:rPr>
              <a:t>O‘rganish</a:t>
            </a:r>
            <a:r>
              <a:rPr lang="ru-RU"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jarayonida</a:t>
            </a:r>
            <a:endParaRPr lang="ru-RU" sz="17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0</a:t>
            </a:r>
            <a:r>
              <a:rPr lang="ru-RU"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t</a:t>
            </a:r>
            <a:r>
              <a:rPr lang="ru-RU" sz="1600" b="1" dirty="0">
                <a:latin typeface="Times New Roman" panose="02020603050405020304" pitchFamily="18" charset="0"/>
                <a:cs typeface="Times New Roman" panose="02020603050405020304" pitchFamily="18" charset="0"/>
              </a:rPr>
              <a:t>а</a:t>
            </a:r>
            <a:endParaRPr lang="ru-RU" sz="1700" b="1" dirty="0">
              <a:solidFill>
                <a:srgbClr val="92D050"/>
              </a:solidFill>
              <a:latin typeface="Times New Roman" panose="02020603050405020304" pitchFamily="18" charset="0"/>
              <a:cs typeface="Times New Roman" panose="02020603050405020304" pitchFamily="18" charset="0"/>
            </a:endParaRPr>
          </a:p>
        </p:txBody>
      </p:sp>
      <p:sp>
        <p:nvSpPr>
          <p:cNvPr id="65" name="Прямоугольник: скругленные углы 64">
            <a:extLst>
              <a:ext uri="{FF2B5EF4-FFF2-40B4-BE49-F238E27FC236}">
                <a16:creationId xmlns:a16="http://schemas.microsoft.com/office/drawing/2014/main" id="{08F32125-261B-4778-81E1-D026AEAE5DBC}"/>
              </a:ext>
            </a:extLst>
          </p:cNvPr>
          <p:cNvSpPr/>
          <p:nvPr/>
        </p:nvSpPr>
        <p:spPr>
          <a:xfrm>
            <a:off x="9008462" y="5146880"/>
            <a:ext cx="2656130" cy="1138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6" name="Прямоугольник 65">
            <a:extLst>
              <a:ext uri="{FF2B5EF4-FFF2-40B4-BE49-F238E27FC236}">
                <a16:creationId xmlns:a16="http://schemas.microsoft.com/office/drawing/2014/main" id="{3FC918EE-B296-4245-8773-3015432CFEBC}"/>
              </a:ext>
            </a:extLst>
          </p:cNvPr>
          <p:cNvSpPr/>
          <p:nvPr/>
        </p:nvSpPr>
        <p:spPr>
          <a:xfrm>
            <a:off x="9093860" y="5326979"/>
            <a:ext cx="2485333" cy="703911"/>
          </a:xfrm>
          <a:prstGeom prst="rect">
            <a:avLst/>
          </a:prstGeom>
          <a:solidFill>
            <a:schemeClr val="accent1">
              <a:lumMod val="40000"/>
              <a:lumOff val="60000"/>
            </a:schemeClr>
          </a:solidFill>
        </p:spPr>
        <p:txBody>
          <a:bodyPr wrap="square">
            <a:spAutoFit/>
          </a:bodyPr>
          <a:lstStyle/>
          <a:p>
            <a:pPr algn="ctr">
              <a:lnSpc>
                <a:spcPct val="115000"/>
              </a:lnSpc>
            </a:pPr>
            <a:r>
              <a:rPr lang="en-US" b="1" dirty="0" err="1">
                <a:solidFill>
                  <a:srgbClr val="FF0000"/>
                </a:solidFill>
                <a:latin typeface="Times New Roman" panose="02020603050405020304" pitchFamily="18" charset="0"/>
                <a:cs typeface="Times New Roman" panose="02020603050405020304" pitchFamily="18" charset="0"/>
              </a:rPr>
              <a:t>Muddatidan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o`tgan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murojaatlar</a:t>
            </a:r>
            <a:r>
              <a:rPr lang="en-US" b="1" dirty="0">
                <a:solidFill>
                  <a:srgbClr val="FF0000"/>
                </a:solidFill>
                <a:latin typeface="Times New Roman" panose="02020603050405020304" pitchFamily="18" charset="0"/>
                <a:cs typeface="Times New Roman" panose="02020603050405020304" pitchFamily="18" charset="0"/>
              </a:rPr>
              <a:t> 0 ta</a:t>
            </a:r>
          </a:p>
        </p:txBody>
      </p:sp>
      <p:sp>
        <p:nvSpPr>
          <p:cNvPr id="56" name="Стрелка: вправо 55">
            <a:extLst>
              <a:ext uri="{FF2B5EF4-FFF2-40B4-BE49-F238E27FC236}">
                <a16:creationId xmlns:a16="http://schemas.microsoft.com/office/drawing/2014/main" id="{B5BD2096-30AA-43EA-8887-B1409C310359}"/>
              </a:ext>
            </a:extLst>
          </p:cNvPr>
          <p:cNvSpPr/>
          <p:nvPr/>
        </p:nvSpPr>
        <p:spPr>
          <a:xfrm>
            <a:off x="2527069" y="5558716"/>
            <a:ext cx="1079263" cy="648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latin typeface="Times New Roman" panose="02020603050405020304" pitchFamily="18" charset="0"/>
                <a:cs typeface="Times New Roman" panose="02020603050405020304" pitchFamily="18" charset="0"/>
              </a:rPr>
              <a:t>shundan</a:t>
            </a:r>
            <a:r>
              <a:rPr lang="en-US" b="1"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endParaRPr>
          </a:p>
        </p:txBody>
      </p:sp>
    </p:spTree>
    <p:extLst>
      <p:ext uri="{BB962C8B-B14F-4D97-AF65-F5344CB8AC3E}">
        <p14:creationId xmlns:p14="http://schemas.microsoft.com/office/powerpoint/2010/main" val="3644915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83E76-46BF-457D-8B8A-CAC94D92E993}"/>
              </a:ext>
            </a:extLst>
          </p:cNvPr>
          <p:cNvSpPr>
            <a:spLocks noGrp="1"/>
          </p:cNvSpPr>
          <p:nvPr>
            <p:ph type="title"/>
          </p:nvPr>
        </p:nvSpPr>
        <p:spPr/>
        <p:txBody>
          <a:bodyPr/>
          <a:lstStyle/>
          <a:p>
            <a:endParaRPr lang="ru-RU"/>
          </a:p>
        </p:txBody>
      </p:sp>
      <p:graphicFrame>
        <p:nvGraphicFramePr>
          <p:cNvPr id="4" name="Объект 3">
            <a:extLst>
              <a:ext uri="{FF2B5EF4-FFF2-40B4-BE49-F238E27FC236}">
                <a16:creationId xmlns:a16="http://schemas.microsoft.com/office/drawing/2014/main" id="{03C8ED50-86C4-4B11-A134-2D6979FEA853}"/>
              </a:ext>
            </a:extLst>
          </p:cNvPr>
          <p:cNvGraphicFramePr>
            <a:graphicFrameLocks noGrp="1"/>
          </p:cNvGraphicFramePr>
          <p:nvPr>
            <p:ph idx="1"/>
            <p:extLst>
              <p:ext uri="{D42A27DB-BD31-4B8C-83A1-F6EECF244321}">
                <p14:modId xmlns:p14="http://schemas.microsoft.com/office/powerpoint/2010/main" val="3453182596"/>
              </p:ext>
            </p:extLst>
          </p:nvPr>
        </p:nvGraphicFramePr>
        <p:xfrm>
          <a:off x="12700" y="0"/>
          <a:ext cx="12179300" cy="6858001"/>
        </p:xfrm>
        <a:graphic>
          <a:graphicData uri="http://schemas.openxmlformats.org/drawingml/2006/table">
            <a:tbl>
              <a:tblPr>
                <a:tableStyleId>{5C22544A-7EE6-4342-B048-85BDC9FD1C3A}</a:tableStyleId>
              </a:tblPr>
              <a:tblGrid>
                <a:gridCol w="4066324">
                  <a:extLst>
                    <a:ext uri="{9D8B030D-6E8A-4147-A177-3AD203B41FA5}">
                      <a16:colId xmlns:a16="http://schemas.microsoft.com/office/drawing/2014/main" val="1849734482"/>
                    </a:ext>
                  </a:extLst>
                </a:gridCol>
                <a:gridCol w="3921272">
                  <a:extLst>
                    <a:ext uri="{9D8B030D-6E8A-4147-A177-3AD203B41FA5}">
                      <a16:colId xmlns:a16="http://schemas.microsoft.com/office/drawing/2014/main" val="752374779"/>
                    </a:ext>
                  </a:extLst>
                </a:gridCol>
                <a:gridCol w="4191704">
                  <a:extLst>
                    <a:ext uri="{9D8B030D-6E8A-4147-A177-3AD203B41FA5}">
                      <a16:colId xmlns:a16="http://schemas.microsoft.com/office/drawing/2014/main" val="51387212"/>
                    </a:ext>
                  </a:extLst>
                </a:gridCol>
              </a:tblGrid>
              <a:tr h="3279127">
                <a:tc gridSpan="3">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ABU ALI IBN SINO NOMIDAGI BUXORO DAVLAT TIBBIYOT INSTITUTI "JISMONIY VA YURUDIK SHAXLAR MUROJAATLARI BILAN ISHLASH, ICHKI NAZORAT VA MONITORING" BO'LIMI TOMONIDAN O'TKAZILGAN O'QUV SEMINARLARI</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04231905"/>
                  </a:ext>
                </a:extLst>
              </a:tr>
              <a:tr h="1174212">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2024-YIL</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2025-YIL</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2026-YIL</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971826"/>
                  </a:ext>
                </a:extLst>
              </a:tr>
              <a:tr h="2404662">
                <a:tc>
                  <a:txBody>
                    <a:bodyPr/>
                    <a:lstStyle/>
                    <a:p>
                      <a:pPr algn="ctr" fontAlgn="ctr"/>
                      <a:r>
                        <a:rPr lang="sv-SE" sz="2000" b="1" u="none" strike="noStrike">
                          <a:effectLst/>
                          <a:latin typeface="Times New Roman" panose="02020603050405020304" pitchFamily="18" charset="0"/>
                          <a:cs typeface="Times New Roman" panose="02020603050405020304" pitchFamily="18" charset="0"/>
                        </a:rPr>
                        <a:t>HAR CHORAKDA BITTADAN JAMI: 4 TA</a:t>
                      </a:r>
                      <a:endParaRPr lang="sv-SE"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2000" b="1" u="none" strike="noStrike" dirty="0">
                          <a:effectLst/>
                          <a:latin typeface="Times New Roman" panose="02020603050405020304" pitchFamily="18" charset="0"/>
                          <a:cs typeface="Times New Roman" panose="02020603050405020304" pitchFamily="18" charset="0"/>
                        </a:rPr>
                        <a:t>HAR CHORAKDA BITTADAN JAMI: 4 TA</a:t>
                      </a:r>
                      <a:endParaRPr lang="sv-SE"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I CHORAKDA O'TKAZILDI 08.01.2026</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773708"/>
                  </a:ext>
                </a:extLst>
              </a:tr>
            </a:tbl>
          </a:graphicData>
        </a:graphic>
      </p:graphicFrame>
    </p:spTree>
    <p:extLst>
      <p:ext uri="{BB962C8B-B14F-4D97-AF65-F5344CB8AC3E}">
        <p14:creationId xmlns:p14="http://schemas.microsoft.com/office/powerpoint/2010/main" val="745245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D9B82D0-FECD-44B0-A17C-B5831CE6EC4A}"/>
              </a:ext>
            </a:extLst>
          </p:cNvPr>
          <p:cNvSpPr>
            <a:spLocks noGrp="1"/>
          </p:cNvSpPr>
          <p:nvPr>
            <p:ph idx="1"/>
          </p:nvPr>
        </p:nvSpPr>
        <p:spPr>
          <a:xfrm>
            <a:off x="210589" y="0"/>
            <a:ext cx="11770822" cy="6787977"/>
          </a:xfrm>
        </p:spPr>
        <p:txBody>
          <a:bodyPr>
            <a:normAutofit fontScale="92500" lnSpcReduction="20000"/>
          </a:bodyPr>
          <a:lstStyle/>
          <a:p>
            <a:pPr marL="0" indent="0" algn="ctr">
              <a:buNone/>
            </a:pPr>
            <a:endParaRPr lang="en-US" sz="18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uz-Cyrl-UZ" sz="2400" b="1" dirty="0">
                <a:solidFill>
                  <a:srgbClr val="0070C0"/>
                </a:solidFill>
                <a:latin typeface="Times New Roman" panose="02020603050405020304" pitchFamily="18" charset="0"/>
                <a:cs typeface="Times New Roman" panose="02020603050405020304" pitchFamily="18" charset="0"/>
              </a:rPr>
              <a:t>QAROR LOYIHASI</a:t>
            </a:r>
            <a:endParaRPr lang="ru-RU" sz="2400" dirty="0">
              <a:solidFill>
                <a:srgbClr val="0070C0"/>
              </a:solidFill>
              <a:latin typeface="Times New Roman" panose="02020603050405020304" pitchFamily="18" charset="0"/>
              <a:cs typeface="Times New Roman" panose="02020603050405020304" pitchFamily="18" charset="0"/>
            </a:endParaRPr>
          </a:p>
          <a:p>
            <a:pPr marL="0" lvl="0" indent="0" algn="just">
              <a:lnSpc>
                <a:spcPct val="110000"/>
              </a:lnSpc>
              <a:buNone/>
            </a:pPr>
            <a:r>
              <a:rPr lang="en-US" sz="1600" b="1" dirty="0">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a:t>
            </a:r>
            <a:r>
              <a:rPr lang="uz-Cyrl-UZ" sz="1600" dirty="0">
                <a:latin typeface="Times New Roman" panose="02020603050405020304" pitchFamily="18" charset="0"/>
                <a:cs typeface="Times New Roman" panose="02020603050405020304" pitchFamily="18" charset="0"/>
              </a:rPr>
              <a:t> </a:t>
            </a:r>
            <a:r>
              <a:rPr lang="uz-Cyrl-UZ" sz="1700" b="1" dirty="0">
                <a:latin typeface="Times New Roman" panose="02020603050405020304" pitchFamily="18" charset="0"/>
                <a:cs typeface="Times New Roman" panose="02020603050405020304" pitchFamily="18" charset="0"/>
              </a:rPr>
              <a:t>Jismoniy va yuridik shaxslarning murojaatlari bilan ishlash, </a:t>
            </a:r>
            <a:r>
              <a:rPr lang="en-US" sz="1700" b="1" dirty="0" err="1">
                <a:latin typeface="Times New Roman" panose="02020603050405020304" pitchFamily="18" charset="0"/>
                <a:cs typeface="Times New Roman" panose="02020603050405020304" pitchFamily="18" charset="0"/>
              </a:rPr>
              <a:t>ichki</a:t>
            </a:r>
            <a:r>
              <a:rPr lang="en-US" sz="1700" b="1" dirty="0">
                <a:latin typeface="Times New Roman" panose="02020603050405020304" pitchFamily="18" charset="0"/>
                <a:cs typeface="Times New Roman" panose="02020603050405020304" pitchFamily="18" charset="0"/>
              </a:rPr>
              <a:t> </a:t>
            </a:r>
            <a:r>
              <a:rPr lang="uz-Cyrl-UZ" sz="1700" b="1" dirty="0">
                <a:latin typeface="Times New Roman" panose="02020603050405020304" pitchFamily="18" charset="0"/>
                <a:cs typeface="Times New Roman" panose="02020603050405020304" pitchFamily="18" charset="0"/>
              </a:rPr>
              <a:t>nazorat va monitoring  bo‘limi boshlig‘i (M.M.Yuldasheva)ning Abu Ali ibn Sino nomidagi Buxoro davlat tibbiyot institutida O‘zbekiston Respublikasi Prezidentining Qaror va Farmonlari hamda Prezident rahbarligida o‘tkazilgan yig‘ilish bayonlarida berilgan topshiriqlarning ijrosi va “Jismoniy va yuridik shaxslar murojaatlari to‘g‘risida”gi </a:t>
            </a:r>
            <a:r>
              <a:rPr lang="en-US" sz="1700" b="1" dirty="0">
                <a:latin typeface="Times New Roman" panose="02020603050405020304" pitchFamily="18" charset="0"/>
                <a:cs typeface="Times New Roman" panose="02020603050405020304" pitchFamily="18" charset="0"/>
              </a:rPr>
              <a:t>Q</a:t>
            </a:r>
            <a:r>
              <a:rPr lang="uz-Cyrl-UZ" sz="1700" b="1" dirty="0">
                <a:latin typeface="Times New Roman" panose="02020603050405020304" pitchFamily="18" charset="0"/>
                <a:cs typeface="Times New Roman" panose="02020603050405020304" pitchFamily="18" charset="0"/>
              </a:rPr>
              <a:t>onun ijrosi bo‘yicha hisoboti ma’lumot uchun qabul qilinsin.</a:t>
            </a:r>
            <a:endParaRPr lang="ru-RU" sz="1700" b="1" dirty="0">
              <a:latin typeface="Times New Roman" panose="02020603050405020304" pitchFamily="18" charset="0"/>
              <a:cs typeface="Times New Roman" panose="02020603050405020304" pitchFamily="18" charset="0"/>
            </a:endParaRPr>
          </a:p>
          <a:p>
            <a:pPr marL="0" indent="0" algn="just">
              <a:lnSpc>
                <a:spcPct val="110000"/>
              </a:lnSpc>
              <a:buNone/>
            </a:pPr>
            <a:r>
              <a:rPr lang="en-US" sz="1700" b="1" dirty="0">
                <a:latin typeface="Times New Roman" panose="02020603050405020304" pitchFamily="18" charset="0"/>
                <a:cs typeface="Times New Roman" panose="02020603050405020304" pitchFamily="18" charset="0"/>
              </a:rPr>
              <a:t>    </a:t>
            </a:r>
            <a:r>
              <a:rPr lang="uz-Cyrl-UZ" sz="1700" b="1" dirty="0">
                <a:latin typeface="Times New Roman" panose="02020603050405020304" pitchFamily="18" charset="0"/>
                <a:cs typeface="Times New Roman" panose="02020603050405020304" pitchFamily="18" charset="0"/>
              </a:rPr>
              <a:t>2</a:t>
            </a:r>
            <a:r>
              <a:rPr lang="en-US" sz="1700" b="1" dirty="0">
                <a:latin typeface="Times New Roman" panose="02020603050405020304" pitchFamily="18" charset="0"/>
                <a:cs typeface="Times New Roman" panose="02020603050405020304" pitchFamily="18" charset="0"/>
              </a:rPr>
              <a:t>.</a:t>
            </a:r>
            <a:r>
              <a:rPr lang="uz-Cyrl-UZ" sz="1700" b="1" dirty="0">
                <a:latin typeface="Times New Roman" panose="02020603050405020304" pitchFamily="18" charset="0"/>
                <a:cs typeface="Times New Roman" panose="02020603050405020304" pitchFamily="18" charset="0"/>
              </a:rPr>
              <a:t> “Ijro.gov.uz” ijro intizomi idoralararo yagona elektron tizimi</a:t>
            </a:r>
            <a:r>
              <a:rPr lang="en-US" sz="1700" b="1" dirty="0">
                <a:latin typeface="Times New Roman" panose="02020603050405020304" pitchFamily="18" charset="0"/>
                <a:cs typeface="Times New Roman" panose="02020603050405020304" pitchFamily="18" charset="0"/>
              </a:rPr>
              <a:t>da</a:t>
            </a:r>
            <a:r>
              <a:rPr lang="uz-Cyrl-UZ"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belgilangan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vazifalarning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ijrosini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sifatli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ta’minlansin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hamda</a:t>
            </a:r>
            <a:r>
              <a:rPr lang="en-US" sz="1700" b="1" dirty="0">
                <a:latin typeface="Times New Roman" panose="02020603050405020304" pitchFamily="18" charset="0"/>
                <a:cs typeface="Times New Roman" panose="02020603050405020304" pitchFamily="18" charset="0"/>
              </a:rPr>
              <a:t> </a:t>
            </a:r>
            <a:r>
              <a:rPr lang="uz-Cyrl-UZ" sz="1700" b="1" dirty="0">
                <a:latin typeface="Times New Roman" panose="02020603050405020304" pitchFamily="18" charset="0"/>
                <a:cs typeface="Times New Roman" panose="02020603050405020304" pitchFamily="18" charset="0"/>
              </a:rPr>
              <a:t>Murojaatlar bilan ishlash holati tanqidiy muhokama qilib borilsin, mavjud muammo va kamchiliklarni bartaraf etish yuzasidan aniq choralar belgilansin.</a:t>
            </a:r>
            <a:endParaRPr lang="ru-RU" sz="1700" b="1" dirty="0">
              <a:latin typeface="Times New Roman" panose="02020603050405020304" pitchFamily="18" charset="0"/>
              <a:cs typeface="Times New Roman" panose="02020603050405020304" pitchFamily="18" charset="0"/>
            </a:endParaRPr>
          </a:p>
          <a:p>
            <a:pPr marL="0" indent="0" algn="just">
              <a:lnSpc>
                <a:spcPct val="110000"/>
              </a:lnSpc>
              <a:buNone/>
            </a:pPr>
            <a:r>
              <a:rPr lang="en-US" sz="1700" b="1" dirty="0">
                <a:latin typeface="Times New Roman" panose="02020603050405020304" pitchFamily="18" charset="0"/>
                <a:cs typeface="Times New Roman" panose="02020603050405020304" pitchFamily="18" charset="0"/>
              </a:rPr>
              <a:t>    3. </a:t>
            </a:r>
            <a:r>
              <a:rPr lang="uz-Cyrl-UZ" sz="1700" b="1" dirty="0">
                <a:latin typeface="Times New Roman" panose="02020603050405020304" pitchFamily="18" charset="0"/>
                <a:cs typeface="Times New Roman" panose="02020603050405020304" pitchFamily="18" charset="0"/>
              </a:rPr>
              <a:t>Edo.ijro.uz tizimida topshiriqlar ijrosini ta’minlash bo‘yicha doimiy monitoring olib borib, topshiriqlar ijrosini o‘z vaqtida bajarilishi nazoratga olinsin.</a:t>
            </a:r>
            <a:endParaRPr lang="ru-RU" sz="1700" b="1" dirty="0">
              <a:latin typeface="Times New Roman" panose="02020603050405020304" pitchFamily="18" charset="0"/>
              <a:cs typeface="Times New Roman" panose="02020603050405020304" pitchFamily="18" charset="0"/>
            </a:endParaRPr>
          </a:p>
          <a:p>
            <a:pPr marL="0" indent="0" algn="just">
              <a:lnSpc>
                <a:spcPct val="110000"/>
              </a:lnSpc>
              <a:buNone/>
            </a:pPr>
            <a:r>
              <a:rPr lang="en-US" sz="1700" b="1" dirty="0">
                <a:latin typeface="Times New Roman" panose="02020603050405020304" pitchFamily="18" charset="0"/>
                <a:cs typeface="Times New Roman" panose="02020603050405020304" pitchFamily="18" charset="0"/>
              </a:rPr>
              <a:t>    4. </a:t>
            </a:r>
            <a:r>
              <a:rPr lang="uz-Cyrl-UZ" sz="1700" b="1" dirty="0">
                <a:latin typeface="Times New Roman" panose="02020603050405020304" pitchFamily="18" charset="0"/>
                <a:ea typeface="Calibri" panose="020F0502020204030204" pitchFamily="34" charset="0"/>
                <a:cs typeface="Times New Roman" panose="02020603050405020304" pitchFamily="18" charset="0"/>
              </a:rPr>
              <a:t>Oʻzbekiston Respublikasi Hisob palatasining 2025-yil 15-iyuldagi 02-867-sonli xati va </a:t>
            </a:r>
            <a:r>
              <a:rPr lang="en-US" sz="1700" b="1" dirty="0" err="1">
                <a:latin typeface="Times New Roman" panose="02020603050405020304" pitchFamily="18" charset="0"/>
                <a:ea typeface="Calibri" panose="020F0502020204030204" pitchFamily="34" charset="0"/>
                <a:cs typeface="Times New Roman" panose="02020603050405020304" pitchFamily="18" charset="0"/>
              </a:rPr>
              <a:t>Oliy</a:t>
            </a:r>
            <a:r>
              <a:rPr lang="en-US" sz="1700" b="1" dirty="0">
                <a:latin typeface="Times New Roman" panose="02020603050405020304" pitchFamily="18" charset="0"/>
                <a:ea typeface="Calibri" panose="020F0502020204030204" pitchFamily="34" charset="0"/>
                <a:cs typeface="Times New Roman" panose="02020603050405020304" pitchFamily="18" charset="0"/>
              </a:rPr>
              <a:t> </a:t>
            </a:r>
            <a:r>
              <a:rPr lang="en-US" sz="1700" b="1" dirty="0" err="1">
                <a:latin typeface="Times New Roman" panose="02020603050405020304" pitchFamily="18" charset="0"/>
                <a:ea typeface="Calibri" panose="020F0502020204030204" pitchFamily="34" charset="0"/>
                <a:cs typeface="Times New Roman" panose="02020603050405020304" pitchFamily="18" charset="0"/>
              </a:rPr>
              <a:t>taʼlim</a:t>
            </a:r>
            <a:r>
              <a:rPr lang="en-US" sz="1700" b="1" dirty="0">
                <a:latin typeface="Times New Roman" panose="02020603050405020304" pitchFamily="18" charset="0"/>
                <a:ea typeface="Calibri" panose="020F0502020204030204" pitchFamily="34" charset="0"/>
                <a:cs typeface="Times New Roman" panose="02020603050405020304" pitchFamily="18" charset="0"/>
              </a:rPr>
              <a:t>, fan </a:t>
            </a:r>
            <a:r>
              <a:rPr lang="en-US" sz="1700" b="1" dirty="0" err="1">
                <a:latin typeface="Times New Roman" panose="02020603050405020304" pitchFamily="18" charset="0"/>
                <a:ea typeface="Calibri" panose="020F0502020204030204" pitchFamily="34" charset="0"/>
                <a:cs typeface="Times New Roman" panose="02020603050405020304" pitchFamily="18" charset="0"/>
              </a:rPr>
              <a:t>va</a:t>
            </a:r>
            <a:r>
              <a:rPr lang="en-US" sz="1700" b="1" dirty="0">
                <a:latin typeface="Times New Roman" panose="02020603050405020304" pitchFamily="18" charset="0"/>
                <a:ea typeface="Calibri" panose="020F0502020204030204" pitchFamily="34" charset="0"/>
                <a:cs typeface="Times New Roman" panose="02020603050405020304" pitchFamily="18" charset="0"/>
              </a:rPr>
              <a:t> </a:t>
            </a:r>
            <a:r>
              <a:rPr lang="en-US" sz="1700" b="1" dirty="0" err="1">
                <a:latin typeface="Times New Roman" panose="02020603050405020304" pitchFamily="18" charset="0"/>
                <a:ea typeface="Calibri" panose="020F0502020204030204" pitchFamily="34" charset="0"/>
                <a:cs typeface="Times New Roman" panose="02020603050405020304" pitchFamily="18" charset="0"/>
              </a:rPr>
              <a:t>innovatsiyalar</a:t>
            </a:r>
            <a:r>
              <a:rPr lang="en-US" sz="1700" b="1" dirty="0">
                <a:latin typeface="Times New Roman" panose="02020603050405020304" pitchFamily="18" charset="0"/>
                <a:ea typeface="Calibri" panose="020F0502020204030204" pitchFamily="34" charset="0"/>
                <a:cs typeface="Times New Roman" panose="02020603050405020304" pitchFamily="18" charset="0"/>
              </a:rPr>
              <a:t> </a:t>
            </a:r>
            <a:r>
              <a:rPr lang="en-US" sz="1700" b="1" dirty="0" err="1">
                <a:latin typeface="Times New Roman" panose="02020603050405020304" pitchFamily="18" charset="0"/>
                <a:ea typeface="Calibri" panose="020F0502020204030204" pitchFamily="34" charset="0"/>
                <a:cs typeface="Times New Roman" panose="02020603050405020304" pitchFamily="18" charset="0"/>
              </a:rPr>
              <a:t>vazirligining</a:t>
            </a:r>
            <a:r>
              <a:rPr lang="en-US" sz="1700" b="1" dirty="0">
                <a:latin typeface="Times New Roman" panose="02020603050405020304" pitchFamily="18" charset="0"/>
                <a:ea typeface="Calibri" panose="020F0502020204030204" pitchFamily="34" charset="0"/>
                <a:cs typeface="Times New Roman" panose="02020603050405020304" pitchFamily="18" charset="0"/>
              </a:rPr>
              <a:t> 2025-yil 13-avgustdagi 01/15-4-416-sonli </a:t>
            </a:r>
            <a:r>
              <a:rPr lang="en-US" sz="1700" b="1" dirty="0" err="1">
                <a:latin typeface="Times New Roman" panose="02020603050405020304" pitchFamily="18" charset="0"/>
                <a:ea typeface="Calibri" panose="020F0502020204030204" pitchFamily="34" charset="0"/>
                <a:cs typeface="Times New Roman" panose="02020603050405020304" pitchFamily="18" charset="0"/>
              </a:rPr>
              <a:t>topshirigʻi</a:t>
            </a:r>
            <a:r>
              <a:rPr lang="uz-Cyrl-UZ" sz="1700" b="1" dirty="0">
                <a:latin typeface="Times New Roman" panose="02020603050405020304" pitchFamily="18" charset="0"/>
                <a:ea typeface="Calibri" panose="020F0502020204030204" pitchFamily="34" charset="0"/>
                <a:cs typeface="Times New Roman" panose="02020603050405020304" pitchFamily="18" charset="0"/>
              </a:rPr>
              <a:t>ga asosan, Buxoro viloyati mahallalarida aholi muammolarini oʻrganish va hal etish, bandligini taʼminlash, kambagʻallikni qisqartirish bilan manzilli ishlash kabi yoʻnalishlarda olib borilayotgan ishlar holatini oʻrganish va amaliy yordam koʻrsatish</a:t>
            </a:r>
            <a:r>
              <a:rPr lang="uz-Cyrl-UZ" sz="17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uz-Cyrl-UZ" sz="1700" b="1" dirty="0">
                <a:latin typeface="Times New Roman" panose="02020603050405020304" pitchFamily="18" charset="0"/>
                <a:ea typeface="Calibri" panose="020F0502020204030204" pitchFamily="34" charset="0"/>
                <a:cs typeface="Times New Roman" panose="02020603050405020304" pitchFamily="18" charset="0"/>
              </a:rPr>
              <a:t>topshirigʻi ijrosini taʼminlash maqsadida aholi va yoshlarni qiynayotgan muammolarini tezkorlik bilan hal etishga qaratilgan </a:t>
            </a:r>
            <a:r>
              <a:rPr lang="uz-Cyrl-UZ" sz="1700" b="1" dirty="0">
                <a:latin typeface="Times New Roman" panose="02020603050405020304" pitchFamily="18" charset="0"/>
                <a:cs typeface="Times New Roman" panose="02020603050405020304" pitchFamily="18" charset="0"/>
              </a:rPr>
              <a:t>Buxoro davlat tibbiyot instituti rektori SH.J.Teshayev</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va</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institut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rahbariyati</a:t>
            </a:r>
            <a:r>
              <a:rPr lang="en-US" sz="1700" b="1" dirty="0">
                <a:latin typeface="Times New Roman" panose="02020603050405020304" pitchFamily="18" charset="0"/>
                <a:cs typeface="Times New Roman" panose="02020603050405020304" pitchFamily="18" charset="0"/>
              </a:rPr>
              <a:t> </a:t>
            </a:r>
            <a:r>
              <a:rPr lang="uz-Cyrl-UZ" sz="1700" b="1" dirty="0">
                <a:latin typeface="Times New Roman" panose="02020603050405020304" pitchFamily="18" charset="0"/>
                <a:cs typeface="Times New Roman" panose="02020603050405020304" pitchFamily="18" charset="0"/>
              </a:rPr>
              <a:t> tomonidan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Buxoro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viloyati</a:t>
            </a:r>
            <a:r>
              <a:rPr lang="en-US" sz="1700" b="1" dirty="0">
                <a:latin typeface="Times New Roman" panose="02020603050405020304" pitchFamily="18" charset="0"/>
                <a:cs typeface="Times New Roman" panose="02020603050405020304" pitchFamily="18" charset="0"/>
              </a:rPr>
              <a:t> </a:t>
            </a:r>
            <a:r>
              <a:rPr lang="uz-Cyrl-UZ" sz="1700" b="1" dirty="0">
                <a:latin typeface="Times New Roman" panose="02020603050405020304" pitchFamily="18" charset="0"/>
                <a:cs typeface="Times New Roman" panose="02020603050405020304" pitchFamily="18" charset="0"/>
              </a:rPr>
              <a:t>tuman</a:t>
            </a:r>
            <a:r>
              <a:rPr lang="en-US" sz="1700" b="1" dirty="0">
                <a:latin typeface="Times New Roman" panose="02020603050405020304" pitchFamily="18" charset="0"/>
                <a:cs typeface="Times New Roman" panose="02020603050405020304" pitchFamily="18" charset="0"/>
              </a:rPr>
              <a:t>lar</a:t>
            </a:r>
            <a:r>
              <a:rPr lang="uz-Cyrl-UZ" sz="1700" b="1" dirty="0">
                <a:latin typeface="Times New Roman" panose="02020603050405020304" pitchFamily="18" charset="0"/>
                <a:cs typeface="Times New Roman" panose="02020603050405020304" pitchFamily="18" charset="0"/>
              </a:rPr>
              <a:t>ida fuqarolar muammo va murojaatlarining yechimini topishga qaratilgan sayyor qabul</a:t>
            </a:r>
            <a:r>
              <a:rPr lang="en-US" sz="1700" b="1" dirty="0" err="1">
                <a:latin typeface="Times New Roman" panose="02020603050405020304" pitchFamily="18" charset="0"/>
                <a:cs typeface="Times New Roman" panose="02020603050405020304" pitchFamily="18" charset="0"/>
              </a:rPr>
              <a:t>lari</a:t>
            </a:r>
            <a:r>
              <a:rPr lang="uz-Cyrl-UZ" sz="1700" b="1" dirty="0">
                <a:latin typeface="Times New Roman" panose="02020603050405020304" pitchFamily="18" charset="0"/>
                <a:cs typeface="Times New Roman" panose="02020603050405020304" pitchFamily="18" charset="0"/>
              </a:rPr>
              <a:t> bo‘yicha hisobot</a:t>
            </a:r>
            <a:r>
              <a:rPr lang="en-US" sz="1700" b="1" dirty="0">
                <a:latin typeface="Times New Roman" panose="02020603050405020304" pitchFamily="18" charset="0"/>
                <a:cs typeface="Times New Roman" panose="02020603050405020304" pitchFamily="18" charset="0"/>
              </a:rPr>
              <a:t>lar</a:t>
            </a:r>
            <a:r>
              <a:rPr lang="uz-Cyrl-UZ" sz="1700" b="1" dirty="0">
                <a:latin typeface="Times New Roman" panose="02020603050405020304" pitchFamily="18" charset="0"/>
                <a:cs typeface="Times New Roman" panose="02020603050405020304" pitchFamily="18" charset="0"/>
              </a:rPr>
              <a:t> ma’lumot uchun qabul qilinsin.</a:t>
            </a:r>
            <a:endParaRPr lang="en-US" sz="1700" b="1" dirty="0">
              <a:latin typeface="Times New Roman" panose="02020603050405020304" pitchFamily="18" charset="0"/>
              <a:cs typeface="Times New Roman" panose="02020603050405020304" pitchFamily="18" charset="0"/>
            </a:endParaRPr>
          </a:p>
          <a:p>
            <a:pPr marL="0" indent="0" algn="just">
              <a:lnSpc>
                <a:spcPct val="110000"/>
              </a:lnSpc>
              <a:buNone/>
            </a:pP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5</a:t>
            </a:r>
            <a:r>
              <a:rPr lang="en-US" sz="1700" dirty="0">
                <a:latin typeface="Times New Roman" panose="02020603050405020304" pitchFamily="18" charset="0"/>
                <a:cs typeface="Times New Roman" panose="02020603050405020304" pitchFamily="18" charset="0"/>
              </a:rPr>
              <a:t>.</a:t>
            </a:r>
            <a:r>
              <a:rPr lang="ru-RU" sz="1700" dirty="0">
                <a:latin typeface="Times New Roman" panose="02020603050405020304" pitchFamily="18" charset="0"/>
                <a:cs typeface="Times New Roman" panose="02020603050405020304" pitchFamily="18" charset="0"/>
              </a:rPr>
              <a:t> </a:t>
            </a:r>
            <a:r>
              <a:rPr lang="uz-Cyrl-UZ" sz="1700" b="1" dirty="0">
                <a:latin typeface="Times New Roman" panose="02020603050405020304" pitchFamily="18" charset="0"/>
                <a:cs typeface="Times New Roman" panose="02020603050405020304" pitchFamily="18" charset="0"/>
              </a:rPr>
              <a:t>OTFIV 3/7-274-sonli ko‘rsatma xati ijrosi  besh oy muddatda kechiktirilib bajarilganligini inobatga olib, OTFIV  3/7-48 sonli xati ijrosini ta’minlash maqsadida ishlab chiqarilgan  joriy yilning 25 fevralidagi 4- K/494-onli buyrug‘ini ijrosini ta’minlash va xodimlarga rag‘batlantirish mablag‘larini tushurtirishga mas’uliyatni institut bosh hisobchisi U.U.Mirza</a:t>
            </a:r>
            <a:r>
              <a:rPr lang="en-US" sz="1700" b="1" dirty="0">
                <a:latin typeface="Times New Roman" panose="02020603050405020304" pitchFamily="18" charset="0"/>
                <a:cs typeface="Times New Roman" panose="02020603050405020304" pitchFamily="18" charset="0"/>
              </a:rPr>
              <a:t>y</a:t>
            </a:r>
            <a:r>
              <a:rPr lang="uz-Cyrl-UZ" sz="1700" b="1" dirty="0">
                <a:latin typeface="Times New Roman" panose="02020603050405020304" pitchFamily="18" charset="0"/>
                <a:cs typeface="Times New Roman" panose="02020603050405020304" pitchFamily="18" charset="0"/>
              </a:rPr>
              <a:t>ev zimmasiga yuklatilsin hamda rektorga hisobot berilsin.</a:t>
            </a:r>
            <a:endParaRPr lang="en-US" sz="1700" b="1" dirty="0">
              <a:latin typeface="Times New Roman" panose="02020603050405020304" pitchFamily="18" charset="0"/>
              <a:cs typeface="Times New Roman" panose="02020603050405020304" pitchFamily="18" charset="0"/>
            </a:endParaRPr>
          </a:p>
          <a:p>
            <a:pPr marL="0" indent="0" algn="just">
              <a:lnSpc>
                <a:spcPct val="110000"/>
              </a:lnSpc>
              <a:buNone/>
            </a:pPr>
            <a:r>
              <a:rPr lang="en-US" sz="1700" b="1" dirty="0">
                <a:latin typeface="Times New Roman" panose="02020603050405020304" pitchFamily="18" charset="0"/>
                <a:cs typeface="Times New Roman" panose="02020603050405020304" pitchFamily="18" charset="0"/>
              </a:rPr>
              <a:t> 6. </a:t>
            </a:r>
            <a:r>
              <a:rPr lang="bg-BG" sz="1700" b="1" dirty="0">
                <a:latin typeface="Times New Roman" panose="02020603050405020304" pitchFamily="18" charset="0"/>
                <a:cs typeface="Times New Roman" panose="02020603050405020304" pitchFamily="18" charset="0"/>
              </a:rPr>
              <a:t>Yuqorida aytib o‘tilgan</a:t>
            </a:r>
            <a:r>
              <a:rPr lang="en-US" sz="1700" b="1" dirty="0">
                <a:latin typeface="Times New Roman" panose="02020603050405020304" pitchFamily="18" charset="0"/>
                <a:cs typeface="Times New Roman" panose="02020603050405020304" pitchFamily="18" charset="0"/>
              </a:rPr>
              <a:t> </a:t>
            </a:r>
            <a:r>
              <a:rPr lang="bg-BG" sz="1700" b="1" dirty="0">
                <a:latin typeface="Times New Roman" panose="02020603050405020304" pitchFamily="18" charset="0"/>
                <a:cs typeface="Times New Roman" panose="02020603050405020304" pitchFamily="18" charset="0"/>
              </a:rPr>
              <a:t>mas’ullar</a:t>
            </a:r>
            <a:r>
              <a:rPr lang="en-US" sz="1700" b="1" dirty="0" err="1">
                <a:latin typeface="Times New Roman" panose="02020603050405020304" pitchFamily="18" charset="0"/>
                <a:cs typeface="Times New Roman" panose="02020603050405020304" pitchFamily="18" charset="0"/>
              </a:rPr>
              <a:t>ning</a:t>
            </a:r>
            <a:r>
              <a:rPr lang="en-US" sz="1700" b="1" dirty="0">
                <a:latin typeface="Times New Roman" panose="02020603050405020304" pitchFamily="18" charset="0"/>
                <a:cs typeface="Times New Roman" panose="02020603050405020304" pitchFamily="18" charset="0"/>
              </a:rPr>
              <a:t> </a:t>
            </a:r>
            <a:r>
              <a:rPr lang="bg-BG" sz="1700" b="1" dirty="0">
                <a:latin typeface="Times New Roman" panose="02020603050405020304" pitchFamily="18" charset="0"/>
                <a:cs typeface="Times New Roman" panose="02020603050405020304" pitchFamily="18" charset="0"/>
              </a:rPr>
              <a:t>qonun va qonunosti hujjatlari ijrosi</a:t>
            </a:r>
            <a:r>
              <a:rPr lang="en-US" sz="1700" b="1" dirty="0" err="1">
                <a:latin typeface="Times New Roman" panose="02020603050405020304" pitchFamily="18" charset="0"/>
                <a:cs typeface="Times New Roman" panose="02020603050405020304" pitchFamily="18" charset="0"/>
              </a:rPr>
              <a:t>ni</a:t>
            </a:r>
            <a:r>
              <a:rPr lang="bg-BG" sz="1700" b="1" dirty="0">
                <a:latin typeface="Times New Roman" panose="02020603050405020304" pitchFamily="18" charset="0"/>
                <a:cs typeface="Times New Roman" panose="02020603050405020304" pitchFamily="18" charset="0"/>
              </a:rPr>
              <a:t>  bajarmaslik yoki kechikib bajarilishi institutimiz ijro intizomi reytingini pasa</a:t>
            </a:r>
            <a:r>
              <a:rPr lang="en-US" sz="1700" b="1" dirty="0">
                <a:latin typeface="Times New Roman" panose="02020603050405020304" pitchFamily="18" charset="0"/>
                <a:cs typeface="Times New Roman" panose="02020603050405020304" pitchFamily="18" charset="0"/>
              </a:rPr>
              <a:t>y</a:t>
            </a:r>
            <a:r>
              <a:rPr lang="bg-BG" sz="1700" b="1" dirty="0">
                <a:latin typeface="Times New Roman" panose="02020603050405020304" pitchFamily="18" charset="0"/>
                <a:cs typeface="Times New Roman" panose="02020603050405020304" pitchFamily="18" charset="0"/>
              </a:rPr>
              <a:t>tirishiga olib kelishini inobatga olib,</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institutda</a:t>
            </a:r>
            <a:r>
              <a:rPr lang="en-US" sz="1700" b="1" dirty="0">
                <a:latin typeface="Times New Roman" panose="02020603050405020304" pitchFamily="18" charset="0"/>
                <a:cs typeface="Times New Roman" panose="02020603050405020304" pitchFamily="18" charset="0"/>
              </a:rPr>
              <a:t> EDO.IJRO.UZ </a:t>
            </a:r>
            <a:r>
              <a:rPr lang="en-US" sz="1700" b="1" dirty="0" err="1">
                <a:latin typeface="Times New Roman" panose="02020603050405020304" pitchFamily="18" charset="0"/>
                <a:cs typeface="Times New Roman" panose="02020603050405020304" pitchFamily="18" charset="0"/>
              </a:rPr>
              <a:t>Ijro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intizomi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idoralararo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elektron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tizimida</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faoliyat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yuritayotgan</a:t>
            </a:r>
            <a:r>
              <a:rPr lang="bg-BG" sz="1700" b="1" dirty="0">
                <a:latin typeface="Times New Roman" panose="02020603050405020304" pitchFamily="18" charset="0"/>
                <a:cs typeface="Times New Roman" panose="02020603050405020304" pitchFamily="18" charset="0"/>
              </a:rPr>
              <a:t> barcha mas’ullar</a:t>
            </a:r>
            <a:r>
              <a:rPr lang="en-US" sz="1700" b="1" dirty="0" err="1">
                <a:latin typeface="Times New Roman" panose="02020603050405020304" pitchFamily="18" charset="0"/>
                <a:cs typeface="Times New Roman" panose="02020603050405020304" pitchFamily="18" charset="0"/>
              </a:rPr>
              <a:t>ga</a:t>
            </a:r>
            <a:r>
              <a:rPr lang="en-US" sz="1700" b="1" dirty="0">
                <a:latin typeface="Times New Roman" panose="02020603050405020304" pitchFamily="18" charset="0"/>
                <a:cs typeface="Times New Roman" panose="02020603050405020304" pitchFamily="18" charset="0"/>
              </a:rPr>
              <a:t> </a:t>
            </a:r>
            <a:r>
              <a:rPr lang="bg-BG" sz="1700" b="1" dirty="0">
                <a:latin typeface="Times New Roman" panose="02020603050405020304" pitchFamily="18" charset="0"/>
                <a:cs typeface="Times New Roman" panose="02020603050405020304" pitchFamily="18" charset="0"/>
              </a:rPr>
              <a:t>oxirgi OGOHLANTIRIS</a:t>
            </a:r>
            <a:r>
              <a:rPr lang="en-US" sz="1700" b="1" dirty="0">
                <a:latin typeface="Times New Roman" panose="02020603050405020304" pitchFamily="18" charset="0"/>
                <a:cs typeface="Times New Roman" panose="02020603050405020304" pitchFamily="18" charset="0"/>
              </a:rPr>
              <a:t>H</a:t>
            </a:r>
            <a:r>
              <a:rPr lang="bg-BG" sz="1700" b="1" dirty="0">
                <a:latin typeface="Times New Roman" panose="02020603050405020304" pitchFamily="18" charset="0"/>
                <a:cs typeface="Times New Roman" panose="02020603050405020304" pitchFamily="18" charset="0"/>
              </a:rPr>
              <a:t> berilsin. Bundan keyin intizomiy jazo chorasi qo‘llanilishi taklifi kiritilsin</a:t>
            </a:r>
            <a:r>
              <a:rPr lang="en-US" sz="1700" b="1" dirty="0">
                <a:latin typeface="Times New Roman" panose="02020603050405020304" pitchFamily="18" charset="0"/>
                <a:cs typeface="Times New Roman" panose="02020603050405020304" pitchFamily="18" charset="0"/>
              </a:rPr>
              <a:t>.</a:t>
            </a:r>
            <a:endParaRPr lang="ru-RU" sz="1700" b="1" dirty="0">
              <a:latin typeface="Times New Roman" panose="02020603050405020304" pitchFamily="18" charset="0"/>
              <a:cs typeface="Times New Roman" panose="02020603050405020304" pitchFamily="18" charset="0"/>
            </a:endParaRPr>
          </a:p>
          <a:p>
            <a:pPr marL="0" indent="0" algn="just">
              <a:buNone/>
            </a:pP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9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C30B7024-4BBE-4900-AE67-A0332AFFA053}"/>
              </a:ext>
            </a:extLst>
          </p:cNvPr>
          <p:cNvGrpSpPr/>
          <p:nvPr/>
        </p:nvGrpSpPr>
        <p:grpSpPr>
          <a:xfrm>
            <a:off x="1" y="0"/>
            <a:ext cx="12191999" cy="6858000"/>
            <a:chOff x="498642" y="-197348"/>
            <a:chExt cx="10470941" cy="758491"/>
          </a:xfrm>
        </p:grpSpPr>
        <p:sp>
          <p:nvSpPr>
            <p:cNvPr id="15" name="Прямоугольник: скругленные углы 14">
              <a:extLst>
                <a:ext uri="{FF2B5EF4-FFF2-40B4-BE49-F238E27FC236}">
                  <a16:creationId xmlns:a16="http://schemas.microsoft.com/office/drawing/2014/main" id="{D037FFCC-D02F-4ABE-952A-6D87EBAA8AFC}"/>
                </a:ext>
              </a:extLst>
            </p:cNvPr>
            <p:cNvSpPr/>
            <p:nvPr/>
          </p:nvSpPr>
          <p:spPr>
            <a:xfrm>
              <a:off x="498642" y="-197348"/>
              <a:ext cx="10470941" cy="7584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Прямоугольник: скругленные углы 4">
              <a:extLst>
                <a:ext uri="{FF2B5EF4-FFF2-40B4-BE49-F238E27FC236}">
                  <a16:creationId xmlns:a16="http://schemas.microsoft.com/office/drawing/2014/main" id="{A96D837D-2373-4890-AE27-ED87AF806B71}"/>
                </a:ext>
              </a:extLst>
            </p:cNvPr>
            <p:cNvSpPr txBox="1"/>
            <p:nvPr/>
          </p:nvSpPr>
          <p:spPr>
            <a:xfrm>
              <a:off x="784213" y="-174151"/>
              <a:ext cx="10185370" cy="712096"/>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90967" tIns="0" rIns="290967" bIns="0" numCol="1" spcCol="1270" anchor="ctr" anchorCtr="0">
              <a:noAutofit/>
            </a:bodyPr>
            <a:lstStyle/>
            <a:p>
              <a:pPr algn="ctr" defTabSz="400050">
                <a:lnSpc>
                  <a:spcPct val="90000"/>
                </a:lnSpc>
                <a:spcBef>
                  <a:spcPct val="0"/>
                </a:spcBef>
                <a:spcAft>
                  <a:spcPct val="35000"/>
                </a:spcAft>
              </a:pPr>
              <a:r>
                <a:rPr lang="uz-Cyrl-UZ" sz="2000" b="1" dirty="0">
                  <a:solidFill>
                    <a:srgbClr val="FF0000"/>
                  </a:solidFill>
                  <a:latin typeface="Times New Roman" panose="02020603050405020304" pitchFamily="18" charset="0"/>
                  <a:cs typeface="Times New Roman" panose="02020603050405020304" pitchFamily="18" charset="0"/>
                </a:rPr>
                <a:t>ABU ALI IBN SINO NOMIDAGI BUXORO DAVLAT TIBBIYOT INSTITUTI</a:t>
              </a:r>
              <a:endParaRPr lang="en-US" sz="2000" b="1" dirty="0">
                <a:solidFill>
                  <a:srgbClr val="FF0000"/>
                </a:solidFill>
                <a:latin typeface="Times New Roman" panose="02020603050405020304" pitchFamily="18" charset="0"/>
                <a:cs typeface="Times New Roman" panose="02020603050405020304" pitchFamily="18" charset="0"/>
              </a:endParaRPr>
            </a:p>
            <a:p>
              <a:pPr algn="ctr" defTabSz="400050">
                <a:lnSpc>
                  <a:spcPct val="90000"/>
                </a:lnSpc>
                <a:spcBef>
                  <a:spcPct val="0"/>
                </a:spcBef>
                <a:spcAft>
                  <a:spcPct val="35000"/>
                </a:spcAft>
              </a:pPr>
              <a:endParaRPr lang="ru-RU" sz="2000" b="1" dirty="0">
                <a:solidFill>
                  <a:srgbClr val="FF0000"/>
                </a:solidFill>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r>
                <a:rPr lang="uz-Cyrl-UZ" sz="2000" b="1" dirty="0">
                  <a:solidFill>
                    <a:srgbClr val="0070C0"/>
                  </a:solidFill>
                  <a:latin typeface="Times New Roman" panose="02020603050405020304" pitchFamily="18" charset="0"/>
                  <a:cs typeface="Times New Roman" panose="02020603050405020304" pitchFamily="18" charset="0"/>
                </a:rPr>
                <a:t>PREZIDENT QAROR VA FARMONLARI, VM QARORLARI, OLIY TA’LIM, FAN VA INNOVASIYALAR HAMDA SOG‘LIQNI SAQLASH VAZIRLIGI HAY’AT YIG‘ILISHI QARORLAR</a:t>
              </a:r>
              <a:r>
                <a:rPr lang="en-US" sz="2000" b="1" dirty="0">
                  <a:solidFill>
                    <a:srgbClr val="0070C0"/>
                  </a:solidFill>
                  <a:latin typeface="Times New Roman" panose="02020603050405020304" pitchFamily="18" charset="0"/>
                  <a:cs typeface="Times New Roman" panose="02020603050405020304" pitchFamily="18" charset="0"/>
                </a:rPr>
                <a:t>I</a:t>
              </a:r>
              <a:r>
                <a:rPr lang="uz-Cyrl-UZ" sz="2000" b="1" dirty="0">
                  <a:solidFill>
                    <a:srgbClr val="0070C0"/>
                  </a:solidFill>
                  <a:latin typeface="Times New Roman" panose="02020603050405020304" pitchFamily="18" charset="0"/>
                  <a:cs typeface="Times New Roman" panose="02020603050405020304" pitchFamily="18" charset="0"/>
                </a:rPr>
                <a:t>NING IJROSI</a:t>
              </a:r>
              <a:endParaRPr lang="en-US" sz="2000" b="1" dirty="0">
                <a:solidFill>
                  <a:srgbClr val="0070C0"/>
                </a:solidFill>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en-US" sz="2000" b="1" dirty="0">
                <a:solidFill>
                  <a:srgbClr val="0070C0"/>
                </a:solidFill>
                <a:latin typeface="Times New Roman" panose="02020603050405020304" pitchFamily="18" charset="0"/>
                <a:cs typeface="Times New Roman" panose="02020603050405020304" pitchFamily="18" charset="0"/>
              </a:endParaRPr>
            </a:p>
            <a:p>
              <a:pPr algn="just" defTabSz="400050">
                <a:lnSpc>
                  <a:spcPct val="90000"/>
                </a:lnSpc>
                <a:spcBef>
                  <a:spcPct val="0"/>
                </a:spcBef>
                <a:spcAft>
                  <a:spcPct val="35000"/>
                </a:spcAft>
              </a:pPr>
              <a:r>
                <a:rPr lang="en-US" b="1" dirty="0">
                  <a:solidFill>
                    <a:schemeClr val="tx1"/>
                  </a:solidFill>
                </a:rPr>
                <a:t>	</a:t>
              </a:r>
              <a:r>
                <a:rPr lang="uz-Cyrl-UZ" sz="2000" b="1" dirty="0">
                  <a:solidFill>
                    <a:srgbClr val="0070C0"/>
                  </a:solidFill>
                  <a:latin typeface="Times New Roman" panose="02020603050405020304" pitchFamily="18" charset="0"/>
                  <a:cs typeface="Times New Roman" panose="02020603050405020304" pitchFamily="18" charset="0"/>
                </a:rPr>
                <a:t>Edo.ijro.uz </a:t>
              </a:r>
              <a:r>
                <a:rPr lang="uz-Cyrl-UZ" sz="2000" b="1" dirty="0">
                  <a:solidFill>
                    <a:schemeClr val="tx1"/>
                  </a:solidFill>
                  <a:latin typeface="Times New Roman" panose="02020603050405020304" pitchFamily="18" charset="0"/>
                  <a:cs typeface="Times New Roman" panose="02020603050405020304" pitchFamily="18" charset="0"/>
                </a:rPr>
                <a:t>tizimi orqali institut tuzilmasi bo‘yicha tushirilgan O‘zbekiston Respublikasi Oliy Majlisi palatalari, O‘zbekiston Respublikasi Prezidenti hujjatlari, hukumat hujjatlari, O‘zbekiston Respublikasi Oliy ta’lim, fan va innovatsiyalar vazirligining qarorlari, buyruqlari, farmoyish, ko‘rsatma hamda topshiriqlarini, Institut kuzatuv Kengashi qarorlari, Institut Kengashi qarorlari, institut rektorining buyruqlari, farmoyish, ko‘rsatma va topshiriqlar, jismoniy va yuridik shaxslarning murojaatlarining ijrosi borasida sifat bosqichiga o`tish  hamda bu borada barcha mas`ullar tomonidan tizimga yuklanayotgan ijro hujjatlarining barchasi asoslanishi va sifatliligiga alohida e`tibor qaratilib kelinmoqda. </a:t>
              </a:r>
              <a:endParaRPr lang="en-US" sz="2000" b="1" dirty="0">
                <a:solidFill>
                  <a:schemeClr val="tx1"/>
                </a:solidFill>
                <a:latin typeface="Times New Roman" panose="02020603050405020304" pitchFamily="18" charset="0"/>
                <a:cs typeface="Times New Roman" panose="02020603050405020304" pitchFamily="18" charset="0"/>
              </a:endParaRPr>
            </a:p>
            <a:p>
              <a:pPr algn="just" defTabSz="400050">
                <a:lnSpc>
                  <a:spcPct val="90000"/>
                </a:lnSpc>
                <a:spcBef>
                  <a:spcPct val="0"/>
                </a:spcBef>
                <a:spcAft>
                  <a:spcPct val="35000"/>
                </a:spcAft>
              </a:pPr>
              <a:r>
                <a:rPr lang="en-US" sz="2000" b="1" dirty="0">
                  <a:solidFill>
                    <a:schemeClr val="tx1"/>
                  </a:solidFill>
                  <a:latin typeface="Times New Roman" panose="02020603050405020304" pitchFamily="18" charset="0"/>
                  <a:cs typeface="Times New Roman" panose="02020603050405020304" pitchFamily="18" charset="0"/>
                </a:rPr>
                <a:t>	</a:t>
              </a:r>
              <a:r>
                <a:rPr lang="uz-Cyrl-UZ" sz="2000" b="1" dirty="0">
                  <a:solidFill>
                    <a:schemeClr val="tx1"/>
                  </a:solidFill>
                  <a:latin typeface="Times New Roman" panose="02020603050405020304" pitchFamily="18" charset="0"/>
                  <a:cs typeface="Times New Roman" panose="02020603050405020304" pitchFamily="18" charset="0"/>
                </a:rPr>
                <a:t>Amalga oshirilgan ishlar Jismoniy va yuridik shaxslarning murojaatlari bilan ishlash, </a:t>
              </a:r>
              <a:r>
                <a:rPr lang="en-US" sz="2000" b="1" dirty="0" err="1">
                  <a:solidFill>
                    <a:schemeClr val="tx1"/>
                  </a:solidFill>
                  <a:latin typeface="Times New Roman" panose="02020603050405020304" pitchFamily="18" charset="0"/>
                  <a:cs typeface="Times New Roman" panose="02020603050405020304" pitchFamily="18" charset="0"/>
                </a:rPr>
                <a:t>ichki</a:t>
              </a:r>
              <a:r>
                <a:rPr lang="en-US" sz="2000" b="1" dirty="0">
                  <a:solidFill>
                    <a:schemeClr val="tx1"/>
                  </a:solidFill>
                  <a:latin typeface="Times New Roman" panose="02020603050405020304" pitchFamily="18" charset="0"/>
                  <a:cs typeface="Times New Roman" panose="02020603050405020304" pitchFamily="18" charset="0"/>
                </a:rPr>
                <a:t> </a:t>
              </a:r>
              <a:r>
                <a:rPr lang="uz-Cyrl-UZ" sz="2000" b="1" dirty="0">
                  <a:solidFill>
                    <a:schemeClr val="tx1"/>
                  </a:solidFill>
                  <a:latin typeface="Times New Roman" panose="02020603050405020304" pitchFamily="18" charset="0"/>
                  <a:cs typeface="Times New Roman" panose="02020603050405020304" pitchFamily="18" charset="0"/>
                </a:rPr>
                <a:t>nazorat va monitoring bo‘limi tomonidan nazoratga olingan.</a:t>
              </a:r>
              <a:endParaRPr lang="ru-RU" sz="2000" b="1" dirty="0">
                <a:solidFill>
                  <a:schemeClr val="tx1"/>
                </a:solidFill>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en-US" b="1" dirty="0">
                <a:solidFill>
                  <a:srgbClr val="0070C0"/>
                </a:solidFill>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ru-RU" sz="2000"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5539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23235C3-AA95-98EB-8A8F-0F90C28009D5}"/>
              </a:ext>
            </a:extLst>
          </p:cNvPr>
          <p:cNvSpPr/>
          <p:nvPr/>
        </p:nvSpPr>
        <p:spPr>
          <a:xfrm>
            <a:off x="2824555" y="176749"/>
            <a:ext cx="6645537" cy="353943"/>
          </a:xfrm>
          <a:prstGeom prst="rect">
            <a:avLst/>
          </a:prstGeom>
          <a:solidFill>
            <a:schemeClr val="accent6">
              <a:lumMod val="20000"/>
              <a:lumOff val="80000"/>
            </a:schemeClr>
          </a:solid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13">
              <a:defRPr/>
            </a:pPr>
            <a:endParaRPr lang="ru-RU" sz="1700" b="1" kern="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11" name="Прямоугольник: скругленные углы 10">
            <a:extLst>
              <a:ext uri="{FF2B5EF4-FFF2-40B4-BE49-F238E27FC236}">
                <a16:creationId xmlns:a16="http://schemas.microsoft.com/office/drawing/2014/main" id="{63818626-B3E0-A482-582E-C516F631ECD2}"/>
              </a:ext>
            </a:extLst>
          </p:cNvPr>
          <p:cNvSpPr/>
          <p:nvPr/>
        </p:nvSpPr>
        <p:spPr>
          <a:xfrm>
            <a:off x="650400" y="701961"/>
            <a:ext cx="11551593" cy="1361419"/>
          </a:xfrm>
          <a:prstGeom prst="roundRect">
            <a:avLst>
              <a:gd name="adj" fmla="val 1464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defRPr/>
            </a:pPr>
            <a:r>
              <a:rPr lang="en-US" b="1" dirty="0">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Abu Ali ibn Sino nomidagi Buxoro davlat tibbiyot instituti</a:t>
            </a:r>
            <a:r>
              <a:rPr lang="uz-Cyrl-UZ" sz="1600" b="1" dirty="0">
                <a:solidFill>
                  <a:schemeClr val="tx1">
                    <a:lumMod val="95000"/>
                    <a:lumOff val="5000"/>
                  </a:schemeClr>
                </a:solidFill>
                <a:latin typeface="Times New Roman" panose="02020603050405020304" pitchFamily="18" charset="0"/>
                <a:cs typeface="Times New Roman" panose="02020603050405020304" pitchFamily="18" charset="0"/>
              </a:rPr>
              <a:t>da </a:t>
            </a:r>
            <a:r>
              <a:rPr lang="uz-Cyrl-UZ" sz="1600" b="1" dirty="0">
                <a:solidFill>
                  <a:srgbClr val="7030A0"/>
                </a:solidFill>
                <a:latin typeface="Times New Roman" panose="02020603050405020304" pitchFamily="18" charset="0"/>
                <a:cs typeface="Times New Roman" panose="02020603050405020304" pitchFamily="18" charset="0"/>
              </a:rPr>
              <a:t>“Ijro.gov.uz” </a:t>
            </a:r>
            <a:r>
              <a:rPr lang="uz-Cyrl-UZ" sz="1600" b="1" dirty="0">
                <a:solidFill>
                  <a:schemeClr val="tx1">
                    <a:lumMod val="95000"/>
                    <a:lumOff val="5000"/>
                  </a:schemeClr>
                </a:solidFill>
                <a:latin typeface="Times New Roman" panose="02020603050405020304" pitchFamily="18" charset="0"/>
                <a:cs typeface="Times New Roman" panose="02020603050405020304" pitchFamily="18" charset="0"/>
              </a:rPr>
              <a:t>ijro intizomi idoralararo yagona elektron tizimi negizida ishlab chiqilgan </a:t>
            </a:r>
            <a:r>
              <a:rPr lang="uz-Cyrl-UZ" sz="1600" b="1" dirty="0">
                <a:solidFill>
                  <a:srgbClr val="7030A0"/>
                </a:solidFill>
                <a:latin typeface="Times New Roman" panose="02020603050405020304" pitchFamily="18" charset="0"/>
                <a:cs typeface="Times New Roman" panose="02020603050405020304" pitchFamily="18" charset="0"/>
              </a:rPr>
              <a:t>“edo.ijro.uz” </a:t>
            </a:r>
            <a:r>
              <a:rPr lang="uz-Cyrl-UZ" sz="1600" b="1" dirty="0">
                <a:solidFill>
                  <a:schemeClr val="tx1">
                    <a:lumMod val="95000"/>
                    <a:lumOff val="5000"/>
                  </a:schemeClr>
                </a:solidFill>
                <a:latin typeface="Times New Roman" panose="02020603050405020304" pitchFamily="18" charset="0"/>
                <a:cs typeface="Times New Roman" panose="02020603050405020304" pitchFamily="18" charset="0"/>
              </a:rPr>
              <a:t>moduli orqali elektron hujjat aylanish tizimi orqali amalga oshiriladi. Mazkur tizim yordamida yuqori tashkilotlardan kelib tushayotgan topshiriqlar (OTFIV</a:t>
            </a:r>
            <a:r>
              <a:rPr lang="en-US" sz="1600" b="1" dirty="0">
                <a:solidFill>
                  <a:schemeClr val="tx1">
                    <a:lumMod val="95000"/>
                    <a:lumOff val="5000"/>
                  </a:schemeClr>
                </a:solidFill>
                <a:latin typeface="Times New Roman" panose="02020603050405020304" pitchFamily="18" charset="0"/>
                <a:cs typeface="Times New Roman" panose="02020603050405020304" pitchFamily="18" charset="0"/>
              </a:rPr>
              <a:t>, SSV</a:t>
            </a:r>
            <a:r>
              <a:rPr lang="uz-Cyrl-UZ" sz="1600" b="1" dirty="0">
                <a:solidFill>
                  <a:schemeClr val="tx1">
                    <a:lumMod val="95000"/>
                    <a:lumOff val="5000"/>
                  </a:schemeClr>
                </a:solidFill>
                <a:latin typeface="Times New Roman" panose="02020603050405020304" pitchFamily="18" charset="0"/>
                <a:cs typeface="Times New Roman" panose="02020603050405020304" pitchFamily="18" charset="0"/>
              </a:rPr>
              <a:t> Apparat kengashi yig‘ilish bayonnomalari, qo‘shma qaror, buyruq, xat va boshqalar) ijro tizimida ro‘yxatga olinmoqda.</a:t>
            </a:r>
            <a:r>
              <a:rPr lang="en-US" sz="1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Bugungi kunda </a:t>
            </a:r>
            <a:r>
              <a:rPr lang="uz-Cyrl-UZ" sz="1600" b="1" dirty="0">
                <a:solidFill>
                  <a:srgbClr val="7030A0"/>
                </a:solidFill>
                <a:latin typeface="Times New Roman" panose="02020603050405020304" pitchFamily="18" charset="0"/>
                <a:cs typeface="Times New Roman" panose="02020603050405020304" pitchFamily="18" charset="0"/>
              </a:rPr>
              <a:t>“Edo.ijro.uz” </a:t>
            </a:r>
            <a:r>
              <a:rPr lang="uz-Cyrl-UZ" sz="1600" b="1" dirty="0">
                <a:latin typeface="Times New Roman" panose="02020603050405020304" pitchFamily="18" charset="0"/>
                <a:cs typeface="Times New Roman" panose="02020603050405020304" pitchFamily="18" charset="0"/>
              </a:rPr>
              <a:t>tizimiga </a:t>
            </a:r>
            <a:r>
              <a:rPr lang="en-US" sz="1600" b="1" dirty="0" err="1">
                <a:latin typeface="Times New Roman" panose="02020603050405020304" pitchFamily="18" charset="0"/>
                <a:cs typeface="Times New Roman" panose="02020603050405020304" pitchFamily="18" charset="0"/>
              </a:rPr>
              <a:t>institu</a:t>
            </a:r>
            <a:r>
              <a:rPr lang="uz-Cyrl-UZ" sz="1600" b="1" dirty="0">
                <a:latin typeface="Times New Roman" panose="02020603050405020304" pitchFamily="18" charset="0"/>
                <a:cs typeface="Times New Roman" panose="02020603050405020304" pitchFamily="18" charset="0"/>
              </a:rPr>
              <a:t>t rahbariyatidan prorektorlar</a:t>
            </a:r>
            <a:r>
              <a:rPr lang="en-US" sz="1600" b="1" dirty="0">
                <a:latin typeface="Times New Roman" panose="02020603050405020304" pitchFamily="18" charset="0"/>
                <a:cs typeface="Times New Roman" panose="02020603050405020304" pitchFamily="18" charset="0"/>
              </a:rPr>
              <a:t>,</a:t>
            </a:r>
            <a:r>
              <a:rPr lang="uz-Cyrl-UZ" sz="1600" b="1" dirty="0">
                <a:latin typeface="Times New Roman" panose="02020603050405020304" pitchFamily="18" charset="0"/>
                <a:cs typeface="Times New Roman" panose="02020603050405020304" pitchFamily="18" charset="0"/>
              </a:rPr>
              <a:t> bo‘lim boshliqlari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dekanlar</a:t>
            </a:r>
            <a:r>
              <a:rPr lang="en-US" sz="1600" b="1" dirty="0">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va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kafedralar</a:t>
            </a:r>
            <a:r>
              <a:rPr lang="uz-Cyrl-UZ" sz="1600" b="1" dirty="0">
                <a:latin typeface="Times New Roman" panose="02020603050405020304" pitchFamily="18" charset="0"/>
                <a:cs typeface="Times New Roman" panose="02020603050405020304" pitchFamily="18" charset="0"/>
              </a:rPr>
              <a:t>dan jami </a:t>
            </a:r>
            <a:r>
              <a:rPr lang="en-US" sz="1600" b="1" dirty="0">
                <a:solidFill>
                  <a:srgbClr val="C00000"/>
                </a:solidFill>
                <a:latin typeface="Times New Roman" panose="02020603050405020304" pitchFamily="18" charset="0"/>
                <a:cs typeface="Times New Roman" panose="02020603050405020304" pitchFamily="18" charset="0"/>
              </a:rPr>
              <a:t>127 </a:t>
            </a:r>
            <a:r>
              <a:rPr lang="uz-Cyrl-UZ" sz="1600" b="1" dirty="0">
                <a:solidFill>
                  <a:srgbClr val="C00000"/>
                </a:solidFill>
                <a:latin typeface="Times New Roman" panose="02020603050405020304" pitchFamily="18" charset="0"/>
                <a:cs typeface="Times New Roman" panose="02020603050405020304" pitchFamily="18" charset="0"/>
              </a:rPr>
              <a:t>nafar mas’ul xodim ulangan.</a:t>
            </a:r>
            <a:endParaRPr lang="en-US" sz="1600" b="1" dirty="0">
              <a:solidFill>
                <a:srgbClr val="C00000"/>
              </a:solidFill>
              <a:latin typeface="Times New Roman" panose="02020603050405020304" pitchFamily="18" charset="0"/>
              <a:cs typeface="Times New Roman" panose="02020603050405020304" pitchFamily="18" charset="0"/>
            </a:endParaRPr>
          </a:p>
          <a:p>
            <a:pPr algn="just">
              <a:defRPr/>
            </a:pPr>
            <a:endParaRPr lang="ru-RU" altLang="ru-RU" sz="1600" b="1" dirty="0">
              <a:solidFill>
                <a:schemeClr val="tx1">
                  <a:lumMod val="95000"/>
                  <a:lumOff val="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186" name="Graphic 141" descr="Lightbulb">
            <a:extLst>
              <a:ext uri="{FF2B5EF4-FFF2-40B4-BE49-F238E27FC236}">
                <a16:creationId xmlns:a16="http://schemas.microsoft.com/office/drawing/2014/main" id="{574D8208-20D8-482A-B0CD-BFAA81C700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8417" y="2227130"/>
            <a:ext cx="258020" cy="258020"/>
          </a:xfrm>
          <a:prstGeom prst="rect">
            <a:avLst/>
          </a:prstGeom>
        </p:spPr>
      </p:pic>
      <p:pic>
        <p:nvPicPr>
          <p:cNvPr id="188" name="Graphic 143" descr="Bullseye">
            <a:extLst>
              <a:ext uri="{FF2B5EF4-FFF2-40B4-BE49-F238E27FC236}">
                <a16:creationId xmlns:a16="http://schemas.microsoft.com/office/drawing/2014/main" id="{7BB119D4-CAFC-40C1-964F-BCB7F1D3F99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27054" y="3078585"/>
            <a:ext cx="290027" cy="290027"/>
          </a:xfrm>
          <a:prstGeom prst="rect">
            <a:avLst/>
          </a:prstGeom>
        </p:spPr>
      </p:pic>
      <p:sp>
        <p:nvSpPr>
          <p:cNvPr id="91" name="TextBox 564">
            <a:extLst>
              <a:ext uri="{FF2B5EF4-FFF2-40B4-BE49-F238E27FC236}">
                <a16:creationId xmlns:a16="http://schemas.microsoft.com/office/drawing/2014/main" id="{9E8B3937-48DE-4CEF-B7D6-03EC910FFE8E}"/>
              </a:ext>
            </a:extLst>
          </p:cNvPr>
          <p:cNvSpPr txBox="1"/>
          <p:nvPr/>
        </p:nvSpPr>
        <p:spPr>
          <a:xfrm>
            <a:off x="1" y="102697"/>
            <a:ext cx="12143424" cy="369332"/>
          </a:xfrm>
          <a:prstGeom prst="rect">
            <a:avLst/>
          </a:prstGeom>
          <a:solidFill>
            <a:schemeClr val="accent1">
              <a:lumMod val="60000"/>
              <a:lumOff val="40000"/>
            </a:schemeClr>
          </a:solidFill>
          <a:effectLst>
            <a:outerShdw blurRad="63500" sx="102000" sy="102000" algn="ctr"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uz-Cyrl-UZ" b="1" dirty="0">
                <a:solidFill>
                  <a:srgbClr val="FF0000"/>
                </a:solidFill>
                <a:latin typeface="Times New Roman" panose="02020603050405020304" pitchFamily="18" charset="0"/>
                <a:cs typeface="Times New Roman" panose="02020603050405020304" pitchFamily="18" charset="0"/>
              </a:rPr>
              <a:t>ABU ALI IBN SINO NOMIDAGI BUXORO DAVLAT TIBBIYOT INSTITUTI</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4" name="Прямоугольник: скругленные углы 10">
            <a:extLst>
              <a:ext uri="{FF2B5EF4-FFF2-40B4-BE49-F238E27FC236}">
                <a16:creationId xmlns:a16="http://schemas.microsoft.com/office/drawing/2014/main" id="{63818626-B3E0-A482-582E-C516F631ECD2}"/>
              </a:ext>
            </a:extLst>
          </p:cNvPr>
          <p:cNvSpPr/>
          <p:nvPr/>
        </p:nvSpPr>
        <p:spPr>
          <a:xfrm>
            <a:off x="613109" y="2171898"/>
            <a:ext cx="11578889" cy="798170"/>
          </a:xfrm>
          <a:prstGeom prst="roundRect">
            <a:avLst>
              <a:gd name="adj" fmla="val 14646"/>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defRPr/>
            </a:pPr>
            <a:r>
              <a:rPr lang="en-US" b="1" dirty="0">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2026-yil yanvardan shu bugungi kungacha </a:t>
            </a:r>
            <a:r>
              <a:rPr lang="en-US" sz="1600" b="1" dirty="0" err="1">
                <a:latin typeface="Times New Roman" panose="02020603050405020304" pitchFamily="18" charset="0"/>
                <a:cs typeface="Times New Roman" panose="02020603050405020304" pitchFamily="18" charset="0"/>
              </a:rPr>
              <a:t>institu</a:t>
            </a:r>
            <a:r>
              <a:rPr lang="uz-Cyrl-UZ" sz="1600" b="1" dirty="0">
                <a:latin typeface="Times New Roman" panose="02020603050405020304" pitchFamily="18" charset="0"/>
                <a:cs typeface="Times New Roman" panose="02020603050405020304" pitchFamily="18" charset="0"/>
              </a:rPr>
              <a:t>t devonxonasi tomonidan ijro tizimida ro‘yxatga olingan OTFIV</a:t>
            </a:r>
            <a:r>
              <a:rPr lang="en-US" sz="1600" b="1" dirty="0">
                <a:latin typeface="Times New Roman" panose="02020603050405020304" pitchFamily="18" charset="0"/>
                <a:cs typeface="Times New Roman" panose="02020603050405020304" pitchFamily="18" charset="0"/>
              </a:rPr>
              <a:t>, SSV</a:t>
            </a:r>
            <a:r>
              <a:rPr lang="uz-Cyrl-UZ" sz="1600" b="1" dirty="0">
                <a:latin typeface="Times New Roman" panose="02020603050405020304" pitchFamily="18" charset="0"/>
                <a:cs typeface="Times New Roman" panose="02020603050405020304" pitchFamily="18" charset="0"/>
              </a:rPr>
              <a:t> Apparat kengashi yig‘ilish bayonnomalari, buyruqlari, toshiriq xatlari ijrosi yuzasidan muntazam nazorat o‘rnatilgan hamda mas’ul ijrochilar tomonidan o‘z vaqtida ijrosi ta’minlanib kelinmoqda. </a:t>
            </a:r>
            <a:endParaRPr lang="ru-RU" altLang="ru-RU" sz="1600" b="1" dirty="0">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Капля 7"/>
          <p:cNvSpPr/>
          <p:nvPr/>
        </p:nvSpPr>
        <p:spPr>
          <a:xfrm>
            <a:off x="66904" y="1029214"/>
            <a:ext cx="570033" cy="551519"/>
          </a:xfrm>
          <a:prstGeom prst="teardrop">
            <a:avLst/>
          </a:prstGeom>
          <a:solidFill>
            <a:schemeClr val="accent1">
              <a:lumMod val="60000"/>
              <a:lumOff val="4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7" name="Капля 46"/>
          <p:cNvSpPr/>
          <p:nvPr/>
        </p:nvSpPr>
        <p:spPr>
          <a:xfrm>
            <a:off x="75863" y="2254641"/>
            <a:ext cx="531053" cy="5515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8" name="Прямоугольник: скругленные углы 10">
            <a:extLst>
              <a:ext uri="{FF2B5EF4-FFF2-40B4-BE49-F238E27FC236}">
                <a16:creationId xmlns:a16="http://schemas.microsoft.com/office/drawing/2014/main" id="{63818626-B3E0-A482-582E-C516F631ECD2}"/>
              </a:ext>
            </a:extLst>
          </p:cNvPr>
          <p:cNvSpPr/>
          <p:nvPr/>
        </p:nvSpPr>
        <p:spPr>
          <a:xfrm>
            <a:off x="660393" y="3078585"/>
            <a:ext cx="11541599" cy="1014718"/>
          </a:xfrm>
          <a:prstGeom prst="roundRect">
            <a:avLst>
              <a:gd name="adj" fmla="val 20668"/>
            </a:avLst>
          </a:prstGeom>
          <a:solidFill>
            <a:schemeClr val="accent1">
              <a:lumMod val="40000"/>
              <a:lumOff val="60000"/>
            </a:schemeClr>
          </a:solidFill>
          <a:ln/>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defRPr/>
            </a:pPr>
            <a:r>
              <a:rPr lang="en-US" b="1" dirty="0">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Xususan, </a:t>
            </a:r>
            <a:r>
              <a:rPr lang="uz-Cyrl-UZ" sz="1600" b="1" dirty="0">
                <a:solidFill>
                  <a:srgbClr val="C00000"/>
                </a:solidFill>
                <a:latin typeface="Times New Roman" panose="02020603050405020304" pitchFamily="18" charset="0"/>
                <a:cs typeface="Times New Roman" panose="02020603050405020304" pitchFamily="18" charset="0"/>
              </a:rPr>
              <a:t>202</a:t>
            </a:r>
            <a:r>
              <a:rPr lang="ru-RU" sz="1600" b="1" dirty="0">
                <a:solidFill>
                  <a:srgbClr val="C00000"/>
                </a:solidFill>
                <a:latin typeface="Times New Roman" panose="02020603050405020304" pitchFamily="18" charset="0"/>
                <a:cs typeface="Times New Roman" panose="02020603050405020304" pitchFamily="18" charset="0"/>
              </a:rPr>
              <a:t>6</a:t>
            </a:r>
            <a:r>
              <a:rPr lang="uz-Cyrl-UZ" sz="1600" b="1" dirty="0">
                <a:solidFill>
                  <a:srgbClr val="C00000"/>
                </a:solidFill>
                <a:latin typeface="Times New Roman" panose="02020603050405020304" pitchFamily="18" charset="0"/>
                <a:cs typeface="Times New Roman" panose="02020603050405020304" pitchFamily="18" charset="0"/>
              </a:rPr>
              <a:t>-yil </a:t>
            </a:r>
            <a:r>
              <a:rPr lang="en-US" sz="1600" b="1" dirty="0" err="1">
                <a:solidFill>
                  <a:srgbClr val="C00000"/>
                </a:solidFill>
                <a:latin typeface="Times New Roman" panose="02020603050405020304" pitchFamily="18" charset="0"/>
                <a:cs typeface="Times New Roman" panose="02020603050405020304" pitchFamily="18" charset="0"/>
              </a:rPr>
              <a:t>yanvar</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oyidan</a:t>
            </a:r>
            <a:r>
              <a:rPr lang="uz-Cyrl-UZ" sz="1600" b="1" dirty="0">
                <a:solidFill>
                  <a:srgbClr val="C00000"/>
                </a:solidFill>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shu bugungi kungacha </a:t>
            </a:r>
            <a:r>
              <a:rPr lang="uz-Cyrl-UZ" sz="1600" b="1" dirty="0">
                <a:solidFill>
                  <a:srgbClr val="C00000"/>
                </a:solidFill>
                <a:latin typeface="Times New Roman" panose="02020603050405020304" pitchFamily="18" charset="0"/>
                <a:cs typeface="Times New Roman" panose="02020603050405020304" pitchFamily="18" charset="0"/>
              </a:rPr>
              <a:t>hujjatlar</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soni</a:t>
            </a:r>
            <a:r>
              <a:rPr lang="uz-Cyrl-UZ" sz="1600" b="1" dirty="0">
                <a:solidFill>
                  <a:srgbClr val="C00000"/>
                </a:solidFill>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(OTFIV</a:t>
            </a:r>
            <a:r>
              <a:rPr lang="en-US" sz="1600" b="1" dirty="0">
                <a:latin typeface="Times New Roman" panose="02020603050405020304" pitchFamily="18" charset="0"/>
                <a:cs typeface="Times New Roman" panose="02020603050405020304" pitchFamily="18" charset="0"/>
              </a:rPr>
              <a:t>, SSV</a:t>
            </a:r>
            <a:r>
              <a:rPr lang="uz-Cyrl-UZ" sz="1600" b="1" dirty="0">
                <a:latin typeface="Times New Roman" panose="02020603050405020304" pitchFamily="18" charset="0"/>
                <a:cs typeface="Times New Roman" panose="02020603050405020304" pitchFamily="18" charset="0"/>
              </a:rPr>
              <a:t> Apparat kengashi yig‘ilish bayonnomalari, qo‘shma qaror, buyruq, xat va boshqalar)</a:t>
            </a:r>
            <a:r>
              <a:rPr lang="ru-RU" sz="1600" b="1" dirty="0">
                <a:solidFill>
                  <a:srgbClr val="C00000"/>
                </a:solidFill>
                <a:latin typeface="Times New Roman" panose="02020603050405020304" pitchFamily="18" charset="0"/>
                <a:cs typeface="Times New Roman" panose="02020603050405020304" pitchFamily="18" charset="0"/>
              </a:rPr>
              <a:t> </a:t>
            </a:r>
            <a:r>
              <a:rPr lang="en-US" sz="1600" b="1" dirty="0">
                <a:solidFill>
                  <a:srgbClr val="C00000"/>
                </a:solidFill>
                <a:latin typeface="Times New Roman" panose="02020603050405020304" pitchFamily="18" charset="0"/>
                <a:cs typeface="Times New Roman" panose="02020603050405020304" pitchFamily="18" charset="0"/>
              </a:rPr>
              <a:t>134</a:t>
            </a:r>
            <a:r>
              <a:rPr lang="uz-Cyrl-UZ" sz="1600" b="1" dirty="0">
                <a:solidFill>
                  <a:srgbClr val="C00000"/>
                </a:solidFill>
                <a:latin typeface="Times New Roman" panose="02020603050405020304" pitchFamily="18" charset="0"/>
                <a:cs typeface="Times New Roman" panose="02020603050405020304" pitchFamily="18" charset="0"/>
              </a:rPr>
              <a:t>44 ta</a:t>
            </a:r>
            <a:r>
              <a:rPr lang="en-US" sz="1600" b="1" dirty="0">
                <a:solidFill>
                  <a:srgbClr val="C00000"/>
                </a:solidFill>
                <a:latin typeface="Times New Roman" panose="02020603050405020304" pitchFamily="18" charset="0"/>
                <a:cs typeface="Times New Roman" panose="02020603050405020304" pitchFamily="18" charset="0"/>
              </a:rPr>
              <a:t>,</a:t>
            </a:r>
            <a:r>
              <a:rPr lang="uz-Cyrl-UZ" sz="1600" b="1" dirty="0">
                <a:solidFill>
                  <a:srgbClr val="C00000"/>
                </a:solidFill>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topshiriqlar</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soni</a:t>
            </a:r>
            <a:r>
              <a:rPr lang="uz-Cyrl-UZ" sz="1600" b="1" dirty="0">
                <a:latin typeface="Times New Roman" panose="02020603050405020304" pitchFamily="18" charset="0"/>
                <a:cs typeface="Times New Roman" panose="02020603050405020304" pitchFamily="18" charset="0"/>
              </a:rPr>
              <a:t> </a:t>
            </a:r>
            <a:r>
              <a:rPr lang="en-US" sz="1600" b="1" dirty="0">
                <a:solidFill>
                  <a:srgbClr val="C00000"/>
                </a:solidFill>
                <a:latin typeface="Times New Roman" panose="02020603050405020304" pitchFamily="18" charset="0"/>
                <a:cs typeface="Times New Roman" panose="02020603050405020304" pitchFamily="18" charset="0"/>
              </a:rPr>
              <a:t>5878</a:t>
            </a:r>
            <a:r>
              <a:rPr lang="uz-Cyrl-UZ" sz="1600" b="1" dirty="0">
                <a:solidFill>
                  <a:srgbClr val="C00000"/>
                </a:solidFill>
                <a:latin typeface="Times New Roman" panose="02020603050405020304" pitchFamily="18" charset="0"/>
                <a:cs typeface="Times New Roman" panose="02020603050405020304" pitchFamily="18" charset="0"/>
              </a:rPr>
              <a:t> ta</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bo`lib</a:t>
            </a:r>
            <a:r>
              <a:rPr lang="en-US" sz="1600" b="1" dirty="0">
                <a:latin typeface="Times New Roman" panose="02020603050405020304" pitchFamily="18" charset="0"/>
                <a:cs typeface="Times New Roman" panose="02020603050405020304" pitchFamily="18" charset="0"/>
              </a:rPr>
              <a:t>,</a:t>
            </a:r>
            <a:r>
              <a:rPr lang="uz-Cyrl-UZ"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institu</a:t>
            </a:r>
            <a:r>
              <a:rPr lang="uz-Cyrl-UZ" sz="1600" b="1" dirty="0">
                <a:latin typeface="Times New Roman" panose="02020603050405020304" pitchFamily="18" charset="0"/>
                <a:cs typeface="Times New Roman" panose="02020603050405020304" pitchFamily="18" charset="0"/>
              </a:rPr>
              <a:t>t devonxonasi tomonidan ro‘yxatga olinib </a:t>
            </a:r>
            <a:r>
              <a:rPr lang="uz-Cyrl-UZ" sz="1600" b="1" dirty="0">
                <a:solidFill>
                  <a:srgbClr val="7030A0"/>
                </a:solidFill>
                <a:latin typeface="Times New Roman" panose="02020603050405020304" pitchFamily="18" charset="0"/>
                <a:cs typeface="Times New Roman" panose="02020603050405020304" pitchFamily="18" charset="0"/>
              </a:rPr>
              <a:t>“edo.ijro.uz” </a:t>
            </a:r>
            <a:r>
              <a:rPr lang="en-US" sz="1600" b="1" dirty="0">
                <a:solidFill>
                  <a:srgbClr val="7030A0"/>
                </a:solidFill>
                <a:latin typeface="Times New Roman" panose="02020603050405020304" pitchFamily="18" charset="0"/>
                <a:cs typeface="Times New Roman" panose="02020603050405020304" pitchFamily="18" charset="0"/>
              </a:rPr>
              <a:t>yagona </a:t>
            </a:r>
            <a:r>
              <a:rPr lang="en-US" sz="1600" b="1" dirty="0" err="1">
                <a:solidFill>
                  <a:srgbClr val="7030A0"/>
                </a:solidFill>
                <a:latin typeface="Times New Roman" panose="02020603050405020304" pitchFamily="18" charset="0"/>
                <a:cs typeface="Times New Roman" panose="02020603050405020304" pitchFamily="18" charset="0"/>
              </a:rPr>
              <a:t>idoralararo</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ijro</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intizomi</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tizimi</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orqali</a:t>
            </a:r>
            <a:r>
              <a:rPr lang="en-US" sz="1600" b="1" dirty="0">
                <a:solidFill>
                  <a:srgbClr val="7030A0"/>
                </a:solidFill>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mas’ul ijrochilarga yetkazil</a:t>
            </a:r>
            <a:r>
              <a:rPr lang="en-US" sz="1600" b="1" dirty="0" err="1">
                <a:latin typeface="Times New Roman" panose="02020603050405020304" pitchFamily="18" charset="0"/>
                <a:cs typeface="Times New Roman" panose="02020603050405020304" pitchFamily="18" charset="0"/>
              </a:rPr>
              <a:t>gan</a:t>
            </a:r>
            <a:r>
              <a:rPr lang="uz-Cyrl-UZ" sz="1600" b="1" dirty="0">
                <a:latin typeface="Times New Roman" panose="02020603050405020304" pitchFamily="18" charset="0"/>
                <a:cs typeface="Times New Roman" panose="02020603050405020304" pitchFamily="18" charset="0"/>
              </a:rPr>
              <a:t>.  </a:t>
            </a:r>
            <a:endParaRPr lang="ru-RU" altLang="ru-RU" sz="1600" b="1" dirty="0">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9" name="Капля 48"/>
          <p:cNvSpPr/>
          <p:nvPr/>
        </p:nvSpPr>
        <p:spPr>
          <a:xfrm rot="21415797">
            <a:off x="42412" y="3275727"/>
            <a:ext cx="597957" cy="511918"/>
          </a:xfrm>
          <a:prstGeom prst="teardrop">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0" name="Прямоугольник: скругленные углы 10">
            <a:extLst>
              <a:ext uri="{FF2B5EF4-FFF2-40B4-BE49-F238E27FC236}">
                <a16:creationId xmlns:a16="http://schemas.microsoft.com/office/drawing/2014/main" id="{63818626-B3E0-A482-582E-C516F631ECD2}"/>
              </a:ext>
            </a:extLst>
          </p:cNvPr>
          <p:cNvSpPr/>
          <p:nvPr/>
        </p:nvSpPr>
        <p:spPr>
          <a:xfrm>
            <a:off x="650400" y="4196413"/>
            <a:ext cx="11541599" cy="941619"/>
          </a:xfrm>
          <a:prstGeom prst="roundRect">
            <a:avLst>
              <a:gd name="adj" fmla="val 11978"/>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defRPr/>
            </a:pPr>
            <a:r>
              <a:rPr lang="en-US" b="1" dirty="0">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Bugungi kun holatiga </a:t>
            </a:r>
            <a:r>
              <a:rPr lang="en-US" sz="1600" b="1" dirty="0" err="1">
                <a:solidFill>
                  <a:srgbClr val="00B050"/>
                </a:solidFill>
                <a:latin typeface="Times New Roman" panose="02020603050405020304" pitchFamily="18" charset="0"/>
                <a:cs typeface="Times New Roman" panose="02020603050405020304" pitchFamily="18" charset="0"/>
              </a:rPr>
              <a:t>tizimda</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mavjud</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topshiriqlar</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soni</a:t>
            </a:r>
            <a:r>
              <a:rPr lang="uz-Cyrl-UZ" sz="1600" b="1" dirty="0">
                <a:solidFill>
                  <a:srgbClr val="00B050"/>
                </a:solidFill>
                <a:latin typeface="Times New Roman" panose="02020603050405020304" pitchFamily="18" charset="0"/>
                <a:cs typeface="Times New Roman" panose="02020603050405020304" pitchFamily="18" charset="0"/>
              </a:rPr>
              <a:t> </a:t>
            </a:r>
            <a:r>
              <a:rPr lang="en-US" sz="1600" b="1" dirty="0">
                <a:solidFill>
                  <a:srgbClr val="00B050"/>
                </a:solidFill>
                <a:latin typeface="Times New Roman" panose="02020603050405020304" pitchFamily="18" charset="0"/>
                <a:cs typeface="Times New Roman" panose="02020603050405020304" pitchFamily="18" charset="0"/>
              </a:rPr>
              <a:t>5878</a:t>
            </a:r>
            <a:r>
              <a:rPr lang="uz-Cyrl-UZ"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tani</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tashkil</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etadi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Shundan</a:t>
            </a:r>
            <a:r>
              <a:rPr lang="en-US" sz="1600" b="1" dirty="0">
                <a:latin typeface="Times New Roman" panose="02020603050405020304" pitchFamily="18" charset="0"/>
                <a:cs typeface="Times New Roman" panose="02020603050405020304" pitchFamily="18" charset="0"/>
              </a:rPr>
              <a:t> </a:t>
            </a:r>
            <a:r>
              <a:rPr lang="en-US" sz="1600" b="1" dirty="0">
                <a:solidFill>
                  <a:srgbClr val="00B050"/>
                </a:solidFill>
                <a:latin typeface="Times New Roman" panose="02020603050405020304" pitchFamily="18" charset="0"/>
                <a:cs typeface="Times New Roman" panose="02020603050405020304" pitchFamily="18" charset="0"/>
              </a:rPr>
              <a:t>4</a:t>
            </a:r>
            <a:r>
              <a:rPr lang="uz-Cyrl-UZ" sz="1600" b="1" dirty="0">
                <a:solidFill>
                  <a:srgbClr val="00B050"/>
                </a:solidFill>
                <a:latin typeface="Times New Roman" panose="02020603050405020304" pitchFamily="18" charset="0"/>
                <a:cs typeface="Times New Roman" panose="02020603050405020304" pitchFamily="18" charset="0"/>
              </a:rPr>
              <a:t>707</a:t>
            </a:r>
            <a:r>
              <a:rPr lang="en-US" sz="1600" b="1" dirty="0">
                <a:solidFill>
                  <a:srgbClr val="00B050"/>
                </a:solidFill>
                <a:latin typeface="Times New Roman" panose="02020603050405020304" pitchFamily="18" charset="0"/>
                <a:cs typeface="Times New Roman" panose="02020603050405020304" pitchFamily="18" charset="0"/>
              </a:rPr>
              <a:t> </a:t>
            </a:r>
            <a:r>
              <a:rPr lang="uz-Cyrl-UZ" sz="1600" b="1" dirty="0">
                <a:solidFill>
                  <a:srgbClr val="00B050"/>
                </a:solidFill>
                <a:latin typeface="Times New Roman" panose="02020603050405020304" pitchFamily="18" charset="0"/>
                <a:cs typeface="Times New Roman" panose="02020603050405020304" pitchFamily="18" charset="0"/>
              </a:rPr>
              <a:t>ta hujjat ijrosi ta’minlangan</a:t>
            </a:r>
            <a:r>
              <a:rPr lang="uz-Cyrl-UZ" sz="1600" b="1" dirty="0">
                <a:solidFill>
                  <a:srgbClr val="C00000"/>
                </a:solidFill>
                <a:latin typeface="Times New Roman" panose="02020603050405020304" pitchFamily="18" charset="0"/>
                <a:cs typeface="Times New Roman" panose="02020603050405020304" pitchFamily="18" charset="0"/>
              </a:rPr>
              <a:t> </a:t>
            </a:r>
            <a:r>
              <a:rPr lang="uz-Cyrl-UZ" sz="1600" b="1" dirty="0">
                <a:latin typeface="Times New Roman" panose="02020603050405020304" pitchFamily="18" charset="0"/>
                <a:cs typeface="Times New Roman" panose="02020603050405020304" pitchFamily="18" charset="0"/>
              </a:rPr>
              <a:t>va </a:t>
            </a:r>
            <a:r>
              <a:rPr lang="en-US" sz="1600" b="1" dirty="0">
                <a:solidFill>
                  <a:srgbClr val="0070C0"/>
                </a:solidFill>
                <a:latin typeface="Times New Roman" panose="02020603050405020304" pitchFamily="18" charset="0"/>
                <a:cs typeface="Times New Roman" panose="02020603050405020304" pitchFamily="18" charset="0"/>
              </a:rPr>
              <a:t>1183 </a:t>
            </a:r>
            <a:r>
              <a:rPr lang="uz-Cyrl-UZ" sz="1600" b="1" dirty="0">
                <a:solidFill>
                  <a:srgbClr val="0070C0"/>
                </a:solidFill>
                <a:latin typeface="Times New Roman" panose="02020603050405020304" pitchFamily="18" charset="0"/>
                <a:cs typeface="Times New Roman" panose="02020603050405020304" pitchFamily="18" charset="0"/>
              </a:rPr>
              <a:t>ta hujjat</a:t>
            </a:r>
            <a:r>
              <a:rPr lang="en-US" sz="1600" b="1" dirty="0" err="1">
                <a:solidFill>
                  <a:srgbClr val="0070C0"/>
                </a:solidFill>
                <a:latin typeface="Times New Roman" panose="02020603050405020304" pitchFamily="18" charset="0"/>
                <a:cs typeface="Times New Roman" panose="02020603050405020304" pitchFamily="18" charset="0"/>
              </a:rPr>
              <a:t>ning</a:t>
            </a:r>
            <a:r>
              <a:rPr lang="uz-Cyrl-UZ" sz="1600" b="1" dirty="0">
                <a:solidFill>
                  <a:srgbClr val="0070C0"/>
                </a:solidFill>
                <a:latin typeface="Times New Roman" panose="02020603050405020304" pitchFamily="18" charset="0"/>
                <a:cs typeface="Times New Roman" panose="02020603050405020304" pitchFamily="18" charset="0"/>
              </a:rPr>
              <a:t> ijro muddati mavjud.</a:t>
            </a:r>
            <a:r>
              <a:rPr lang="en-US" sz="1600" dirty="0">
                <a:solidFill>
                  <a:schemeClr val="accent1"/>
                </a:solidFill>
              </a:rPr>
              <a:t> </a:t>
            </a:r>
            <a:r>
              <a:rPr lang="en-US" sz="1600" b="1" dirty="0" err="1">
                <a:solidFill>
                  <a:srgbClr val="C00000"/>
                </a:solidFill>
                <a:latin typeface="Times New Roman" panose="02020603050405020304" pitchFamily="18" charset="0"/>
                <a:cs typeface="Times New Roman" panose="02020603050405020304" pitchFamily="18" charset="0"/>
              </a:rPr>
              <a:t>Muddatidan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kech</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bajarilgan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topshiriqlar</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soni</a:t>
            </a:r>
            <a:r>
              <a:rPr lang="en-US" sz="1600" b="1" dirty="0">
                <a:solidFill>
                  <a:srgbClr val="C00000"/>
                </a:solidFill>
                <a:latin typeface="Times New Roman" panose="02020603050405020304" pitchFamily="18" charset="0"/>
                <a:cs typeface="Times New Roman" panose="02020603050405020304" pitchFamily="18" charset="0"/>
              </a:rPr>
              <a:t> 16 </a:t>
            </a:r>
            <a:r>
              <a:rPr lang="en-US" sz="1600" b="1" dirty="0" err="1">
                <a:solidFill>
                  <a:srgbClr val="C00000"/>
                </a:solidFill>
                <a:latin typeface="Times New Roman" panose="02020603050405020304" pitchFamily="18" charset="0"/>
                <a:cs typeface="Times New Roman" panose="02020603050405020304" pitchFamily="18" charset="0"/>
              </a:rPr>
              <a:t>tani</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tashkil</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etmoqda</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Bajarilmagan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topshiriqlar</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soni</a:t>
            </a:r>
            <a:r>
              <a:rPr lang="en-US" sz="1600" b="1" dirty="0">
                <a:solidFill>
                  <a:srgbClr val="C00000"/>
                </a:solidFill>
                <a:latin typeface="Times New Roman" panose="02020603050405020304" pitchFamily="18" charset="0"/>
                <a:cs typeface="Times New Roman" panose="02020603050405020304" pitchFamily="18" charset="0"/>
              </a:rPr>
              <a:t> 2 </a:t>
            </a:r>
            <a:r>
              <a:rPr lang="en-US" sz="1600" b="1" dirty="0" err="1">
                <a:solidFill>
                  <a:srgbClr val="C00000"/>
                </a:solidFill>
                <a:latin typeface="Times New Roman" panose="02020603050405020304" pitchFamily="18" charset="0"/>
                <a:cs typeface="Times New Roman" panose="02020603050405020304" pitchFamily="18" charset="0"/>
              </a:rPr>
              <a:t>tani</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tashkil</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etadi</a:t>
            </a:r>
            <a:r>
              <a:rPr lang="en-US" sz="1600" b="1" dirty="0">
                <a:solidFill>
                  <a:srgbClr val="C00000"/>
                </a:solidFill>
                <a:latin typeface="Times New Roman" panose="02020603050405020304" pitchFamily="18" charset="0"/>
                <a:cs typeface="Times New Roman" panose="02020603050405020304" pitchFamily="18" charset="0"/>
              </a:rPr>
              <a:t>.</a:t>
            </a:r>
            <a:r>
              <a:rPr lang="uz-Cyrl-UZ" sz="1600" b="1" dirty="0">
                <a:solidFill>
                  <a:srgbClr val="C00000"/>
                </a:solidFill>
                <a:latin typeface="Times New Roman" panose="02020603050405020304" pitchFamily="18" charset="0"/>
                <a:cs typeface="Times New Roman" panose="02020603050405020304" pitchFamily="18" charset="0"/>
              </a:rPr>
              <a:t> </a:t>
            </a:r>
            <a:r>
              <a:rPr lang="en-US" sz="1600" b="1" dirty="0">
                <a:solidFill>
                  <a:srgbClr val="C00000"/>
                </a:solidFill>
                <a:latin typeface="Times New Roman" panose="02020603050405020304" pitchFamily="18" charset="0"/>
                <a:cs typeface="Times New Roman" panose="02020603050405020304" pitchFamily="18" charset="0"/>
              </a:rPr>
              <a:t>(6 </a:t>
            </a:r>
            <a:r>
              <a:rPr lang="en-US" sz="1600" b="1" dirty="0" err="1">
                <a:solidFill>
                  <a:srgbClr val="C00000"/>
                </a:solidFill>
                <a:latin typeface="Times New Roman" panose="02020603050405020304" pitchFamily="18" charset="0"/>
                <a:cs typeface="Times New Roman" panose="02020603050405020304" pitchFamily="18" charset="0"/>
              </a:rPr>
              <a:t>nafar</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ijrochi</a:t>
            </a:r>
            <a:r>
              <a:rPr lang="en-US" sz="1600" b="1" dirty="0">
                <a:solidFill>
                  <a:srgbClr val="C00000"/>
                </a:solidFill>
                <a:latin typeface="Times New Roman" panose="02020603050405020304" pitchFamily="18" charset="0"/>
                <a:cs typeface="Times New Roman" panose="02020603050405020304" pitchFamily="18" charset="0"/>
              </a:rPr>
              <a:t>)</a:t>
            </a:r>
            <a:endParaRPr lang="en-US" b="1" dirty="0">
              <a:solidFill>
                <a:srgbClr val="C00000"/>
              </a:solidFill>
              <a:latin typeface="Times New Roman" panose="02020603050405020304" pitchFamily="18" charset="0"/>
              <a:cs typeface="Times New Roman" panose="02020603050405020304" pitchFamily="18" charset="0"/>
            </a:endParaRPr>
          </a:p>
          <a:p>
            <a:pPr algn="just">
              <a:defRPr/>
            </a:pPr>
            <a:r>
              <a:rPr lang="en-US" b="1" dirty="0">
                <a:latin typeface="Times New Roman" panose="02020603050405020304" pitchFamily="18" charset="0"/>
                <a:cs typeface="Times New Roman" panose="02020603050405020304" pitchFamily="18" charset="0"/>
              </a:rPr>
              <a:t>      </a:t>
            </a:r>
            <a:endParaRPr lang="ru-RU" altLang="ru-RU" sz="1600" b="1" dirty="0">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1" name="Капля 50"/>
          <p:cNvSpPr/>
          <p:nvPr/>
        </p:nvSpPr>
        <p:spPr>
          <a:xfrm>
            <a:off x="66904" y="4319557"/>
            <a:ext cx="570033" cy="554981"/>
          </a:xfrm>
          <a:prstGeom prst="teardrop">
            <a:avLst>
              <a:gd name="adj" fmla="val 105259"/>
            </a:avLst>
          </a:prstGeom>
          <a:solidFill>
            <a:schemeClr val="accent1">
              <a:lumMod val="75000"/>
            </a:schemeClr>
          </a:solidFill>
          <a:ln>
            <a:solidFill>
              <a:schemeClr val="bg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скругленные углы 10">
            <a:extLst>
              <a:ext uri="{FF2B5EF4-FFF2-40B4-BE49-F238E27FC236}">
                <a16:creationId xmlns:a16="http://schemas.microsoft.com/office/drawing/2014/main" id="{469B4966-6D0C-4F6C-BDC8-A624F0004491}"/>
              </a:ext>
            </a:extLst>
          </p:cNvPr>
          <p:cNvSpPr/>
          <p:nvPr/>
        </p:nvSpPr>
        <p:spPr>
          <a:xfrm>
            <a:off x="11862" y="5328459"/>
            <a:ext cx="12190131" cy="1529542"/>
          </a:xfrm>
          <a:prstGeom prst="roundRect">
            <a:avLst>
              <a:gd name="adj" fmla="val 14646"/>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defRPr/>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Kelib</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tushgan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hujjatlar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ijrosi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Jismoniy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yuridik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shaxslarning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murojaatlari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bilan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ishlash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ichki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nazorat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a:t>
            </a:r>
            <a:r>
              <a:rPr lang="en-US" b="1" dirty="0">
                <a:latin typeface="Times New Roman" panose="02020603050405020304" pitchFamily="18" charset="0"/>
                <a:cs typeface="Times New Roman" panose="02020603050405020304" pitchFamily="18" charset="0"/>
              </a:rPr>
              <a:t> monitoring </a:t>
            </a:r>
            <a:r>
              <a:rPr lang="en-US" b="1" dirty="0" err="1">
                <a:latin typeface="Times New Roman" panose="02020603050405020304" pitchFamily="18" charset="0"/>
                <a:cs typeface="Times New Roman" panose="02020603050405020304" pitchFamily="18" charset="0"/>
              </a:rPr>
              <a:t>bo‘limi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tomonidan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nazoratga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olingan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ijrosi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tegishli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tartibda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ta’minlanib</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ma’lumotlari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taqdim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qilinganidan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nazoratdan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olinadi</a:t>
            </a:r>
            <a:r>
              <a:rPr lang="en-US" b="1" dirty="0">
                <a:latin typeface="Times New Roman" panose="02020603050405020304" pitchFamily="18" charset="0"/>
                <a:cs typeface="Times New Roman" panose="02020603050405020304" pitchFamily="18" charset="0"/>
              </a:rPr>
              <a:t>. </a:t>
            </a:r>
            <a:endParaRPr lang="ru-RU" altLang="ru-RU" sz="1600" b="1" dirty="0">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359871"/>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0EAD9760-0978-49DF-8B77-54C3AF1A24E5}"/>
              </a:ext>
            </a:extLst>
          </p:cNvPr>
          <p:cNvGraphicFramePr>
            <a:graphicFrameLocks noGrp="1"/>
          </p:cNvGraphicFramePr>
          <p:nvPr>
            <p:ph idx="1"/>
            <p:extLst>
              <p:ext uri="{D42A27DB-BD31-4B8C-83A1-F6EECF244321}">
                <p14:modId xmlns:p14="http://schemas.microsoft.com/office/powerpoint/2010/main" val="1853142133"/>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533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FED8357-CA8E-4D1F-9D6C-12767952971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301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6DAA953-6961-4876-B867-3DC0764E1DF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163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165DAB-AE8F-451A-A913-524248738363}"/>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4FE7962A-26E4-4818-9919-BE4980005050}"/>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367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E82C9-027F-4144-9952-E195067AA17E}"/>
              </a:ext>
            </a:extLst>
          </p:cNvPr>
          <p:cNvSpPr>
            <a:spLocks noGrp="1"/>
          </p:cNvSpPr>
          <p:nvPr>
            <p:ph type="title"/>
          </p:nvPr>
        </p:nvSpPr>
        <p:spPr>
          <a:xfrm>
            <a:off x="108155" y="2"/>
            <a:ext cx="11769213" cy="796412"/>
          </a:xfrm>
        </p:spPr>
        <p:txBody>
          <a:bodyPr>
            <a:norm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Muddatidan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kech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bajarilgan</a:t>
            </a:r>
            <a:r>
              <a:rPr lang="uz-Cyrl-UZ"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tohshiriqlar</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statistikasi</a:t>
            </a:r>
            <a:endParaRPr lang="ru-RU" sz="2800"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B472B38-4550-4D4A-9B90-A8D0BEA483F4}"/>
              </a:ext>
            </a:extLst>
          </p:cNvPr>
          <p:cNvPicPr>
            <a:picLocks noChangeAspect="1"/>
          </p:cNvPicPr>
          <p:nvPr/>
        </p:nvPicPr>
        <p:blipFill>
          <a:blip r:embed="rId2"/>
          <a:stretch>
            <a:fillRect/>
          </a:stretch>
        </p:blipFill>
        <p:spPr>
          <a:xfrm>
            <a:off x="0" y="796412"/>
            <a:ext cx="12192000" cy="6061586"/>
          </a:xfrm>
          <a:prstGeom prst="rect">
            <a:avLst/>
          </a:prstGeom>
        </p:spPr>
      </p:pic>
    </p:spTree>
    <p:extLst>
      <p:ext uri="{BB962C8B-B14F-4D97-AF65-F5344CB8AC3E}">
        <p14:creationId xmlns:p14="http://schemas.microsoft.com/office/powerpoint/2010/main" val="26057645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3332</TotalTime>
  <Words>4199</Words>
  <Application>Microsoft Office PowerPoint</Application>
  <PresentationFormat>Широкоэкранный</PresentationFormat>
  <Paragraphs>376</Paragraphs>
  <Slides>29</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Bahnschrift</vt:lpstr>
      <vt:lpstr>Calibri</vt:lpstr>
      <vt:lpstr>Calibri Light</vt:lpstr>
      <vt:lpstr>Cambria</vt:lpstr>
      <vt:lpstr>Times New Roman</vt:lpstr>
      <vt:lpstr>Тема Office</vt:lpstr>
      <vt:lpstr>       ABU ALI IBN SINO NOMIDAGI BUXORO DAVLAT TIBBIYOT INSTITUTIDA PREZIDENT QAROR VA FARMONLARI, VM QARORLARI, OLIY TA’LIM, FAN VA INNOVASIYALAR HAMDA SOG‘LIQNI SAQLASH VAZIRLIGI HAY’AT YIG‘ILISHI QARORLARNING IJROSI HAMDA  JISMONIY VA YURIDIK SHAXSLARNING MUROJAATLARINING IJROSI TO‘G‘RISIDA HISOBOT                                                2026-YIL MART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Muddatidan kech bajarilgan tohshiriqlar statistikasi</vt:lpstr>
      <vt:lpstr>Kiruvchi hujjat -01-34/1697 - 21 yan 2026  Yuboruvchi: Sog‘liqni saqlash vazirligi Viloyatlarga sud qarorlari ustidan protest kiritish yuzasidan.  Ijrochi: H.Abdulloyev                                            Bajarish muddati: 4 fev 2026             Topshiriq javobi 6 fev 2026 kiritilgan</vt:lpstr>
      <vt:lpstr>Muddatidan kech bajarilgan tohshiriqlar - 11 ta  Ijrochi: O.Muminova</vt:lpstr>
      <vt:lpstr>Кирувчи хужжат -1 -х\х5 -2 yan 2026 Олий таълим, фан ва инновациялар вазирлиги Oliy taʼlim tashkilotlarining rektor, prorektorlari, boʻlim boshliqlari, dekan va dekan oʻrinbosarlari hamda kafedra mudirlari kesimida “Besh million sunʼiy intellekt yetakchilari — https://aileaders.uz/” platformasida tahsil olishlarini hamda sertifikatga ega boʻlishlari yuzasidan.  Ijrochi: F.Kamalova                   Bajarish muddati 10 fev 2026            Topshiriq javobi 11 fev 2026 kiritilgan </vt:lpstr>
      <vt:lpstr>Buxoro viloyati hokimining 2026-yil 26-fevraldagi 1/41-01-14-sonli yig‘ilish bayonining  51-bandi ijrosini ta’minlash maqsadida “Besh million sun’iy intellekt yetakchilari” loyihasi.                                                                                         Muddat 18.03.2026 / 25.03.2026</vt:lpstr>
      <vt:lpstr>Презентация PowerPoint</vt:lpstr>
      <vt:lpstr>Презентация PowerPoint</vt:lpstr>
      <vt:lpstr>   2024 y.     2025 iyun      2025 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avt</cp:lastModifiedBy>
  <cp:revision>237</cp:revision>
  <cp:lastPrinted>2025-03-28T05:54:51Z</cp:lastPrinted>
  <dcterms:created xsi:type="dcterms:W3CDTF">2024-03-28T15:07:05Z</dcterms:created>
  <dcterms:modified xsi:type="dcterms:W3CDTF">2026-03-27T13:17:44Z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1180213</vt:lpwstr>
  </property>
  <property fmtid="{D5CDD505-2E9C-101B-9397-08002B2CF9AE}" name="NXPowerLiteSettings" pid="3">
    <vt:lpwstr>F7000400038000</vt:lpwstr>
  </property>
  <property fmtid="{D5CDD505-2E9C-101B-9397-08002B2CF9AE}" name="NXPowerLiteVersion" pid="4">
    <vt:lpwstr>S11.0.1</vt:lpwstr>
  </property>
</Properties>
</file>