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863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743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3621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761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1489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674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638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9878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9944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621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745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300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851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803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487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584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3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0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1753" y="397900"/>
            <a:ext cx="7973568" cy="208673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47472" y="2877312"/>
            <a:ext cx="11500104" cy="46634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tIns="0" rIns="0" bIns="0">
            <a:noAutofit/>
          </a:bodyPr>
          <a:lstStyle/>
          <a:p>
            <a:pPr indent="0">
              <a:lnSpc>
                <a:spcPts val="1770"/>
              </a:lnSpc>
              <a:spcAft>
                <a:spcPts val="210"/>
              </a:spcAft>
            </a:pPr>
            <a:r>
              <a:rPr lang="ru" sz="1600" b="1" dirty="0">
                <a:solidFill>
                  <a:schemeClr val="tx1"/>
                </a:solidFill>
                <a:latin typeface="Times New Roman"/>
              </a:rPr>
              <a:t>Олий таълим ташкилотларида талабаларга грантларни та</a:t>
            </a:r>
            <a:r>
              <a:rPr lang="ru-RU" sz="1600" b="1" dirty="0">
                <a:solidFill>
                  <a:schemeClr val="tx1"/>
                </a:solidFill>
                <a:latin typeface="Times New Roman"/>
              </a:rPr>
              <a:t>қ</a:t>
            </a:r>
            <a:r>
              <a:rPr lang="ru" sz="1600" b="1" dirty="0">
                <a:solidFill>
                  <a:schemeClr val="tx1"/>
                </a:solidFill>
                <a:latin typeface="Times New Roman"/>
              </a:rPr>
              <a:t>дим этиш ва </a:t>
            </a:r>
            <a:r>
              <a:rPr lang="ru-RU" sz="1600" b="1" dirty="0">
                <a:solidFill>
                  <a:schemeClr val="tx1"/>
                </a:solidFill>
                <a:latin typeface="Times New Roman"/>
              </a:rPr>
              <a:t>қ</a:t>
            </a:r>
            <a:r>
              <a:rPr lang="ru" sz="1600" b="1" dirty="0">
                <a:solidFill>
                  <a:schemeClr val="tx1"/>
                </a:solidFill>
                <a:latin typeface="Times New Roman"/>
              </a:rPr>
              <a:t>айта таксимлаш тартиби т</a:t>
            </a:r>
            <a:r>
              <a:rPr lang="ru-RU" sz="1600" b="1" dirty="0" err="1">
                <a:solidFill>
                  <a:schemeClr val="tx1"/>
                </a:solidFill>
                <a:latin typeface="Times New Roman"/>
              </a:rPr>
              <a:t>ўғ</a:t>
            </a:r>
            <a:r>
              <a:rPr lang="ru" sz="1600" b="1" dirty="0">
                <a:solidFill>
                  <a:schemeClr val="tx1"/>
                </a:solidFill>
                <a:latin typeface="Times New Roman"/>
              </a:rPr>
              <a:t>рисида</a:t>
            </a:r>
          </a:p>
          <a:p>
            <a:pPr indent="0" algn="ctr">
              <a:lnSpc>
                <a:spcPts val="1770"/>
              </a:lnSpc>
              <a:spcAft>
                <a:spcPts val="4550"/>
              </a:spcAft>
            </a:pPr>
            <a:r>
              <a:rPr lang="ru" sz="1600" b="1" dirty="0">
                <a:solidFill>
                  <a:schemeClr val="tx1"/>
                </a:solidFill>
                <a:latin typeface="Times New Roman"/>
              </a:rPr>
              <a:t>НИЗОМ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4209288"/>
            <a:ext cx="9076944" cy="106070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2160"/>
              </a:lnSpc>
              <a:spcBef>
                <a:spcPts val="4550"/>
              </a:spcBef>
            </a:pPr>
            <a:r>
              <a:rPr lang="ru" sz="1600" dirty="0">
                <a:latin typeface="Times New Roman"/>
              </a:rPr>
              <a:t>Мазкур Низом таълим грантларини иккинчи ва ундан кейинги курсларда юкори академик 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злаштириш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рсаткичларига эришган ва 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збекистан Республикаси фу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ароси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лган ижтимоий фаол талабалар 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ртасида олий таълим ташкилотлари томонидан таба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алаштирилган тарзда 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айта та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симлаш ҳамда қўшимча грант такдим этиш тартибини </a:t>
            </a:r>
            <a:r>
              <a:rPr lang="ru-RU" sz="1600" dirty="0" err="1">
                <a:latin typeface="Times New Roman"/>
              </a:rPr>
              <a:t>белгилайди</a:t>
            </a:r>
            <a:r>
              <a:rPr lang="ru-RU" sz="1600" dirty="0">
                <a:latin typeface="Times New Roman"/>
              </a:rPr>
              <a:t>.</a:t>
            </a:r>
            <a:endParaRPr lang="ru" sz="1600" dirty="0">
              <a:latin typeface="Times New Roman"/>
            </a:endParaRPr>
          </a:p>
        </p:txBody>
      </p:sp>
      <p:sp>
        <p:nvSpPr>
          <p:cNvPr id="6" name="Солнце 5">
            <a:extLst>
              <a:ext uri="{FF2B5EF4-FFF2-40B4-BE49-F238E27FC236}">
                <a16:creationId xmlns:a16="http://schemas.microsoft.com/office/drawing/2014/main" id="{4E140531-2255-4479-B085-B97957793179}"/>
              </a:ext>
            </a:extLst>
          </p:cNvPr>
          <p:cNvSpPr/>
          <p:nvPr/>
        </p:nvSpPr>
        <p:spPr>
          <a:xfrm>
            <a:off x="347472" y="3805645"/>
            <a:ext cx="1689463" cy="1611086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2640" y="237744"/>
            <a:ext cx="8022336" cy="30784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0" tIns="0" rIns="0" bIns="0">
            <a:noAutofit/>
          </a:bodyPr>
          <a:lstStyle/>
          <a:p>
            <a:pPr indent="0">
              <a:lnSpc>
                <a:spcPts val="2210"/>
              </a:lnSpc>
            </a:pPr>
            <a:r>
              <a:rPr lang="ru" sz="2000" b="1">
                <a:solidFill>
                  <a:schemeClr val="tx1"/>
                </a:solidFill>
                <a:latin typeface="Times New Roman"/>
              </a:rPr>
              <a:t>Ушбу Низомда куйидаги тушунчалардан </a:t>
            </a:r>
            <a:r>
              <a:rPr lang="ru" sz="2000" b="1" dirty="0">
                <a:solidFill>
                  <a:schemeClr val="tx1"/>
                </a:solidFill>
                <a:latin typeface="Times New Roman"/>
              </a:rPr>
              <a:t>фойдаланилади: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2232" y="999744"/>
            <a:ext cx="11551920" cy="49225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92100" indent="-292100" algn="just">
              <a:lnSpc>
                <a:spcPts val="2160"/>
              </a:lnSpc>
            </a:pPr>
            <a:r>
              <a:rPr lang="en-US" sz="1600" b="1" dirty="0">
                <a:latin typeface="Times New Roman"/>
              </a:rPr>
              <a:t> </a:t>
            </a:r>
            <a:r>
              <a:rPr lang="ru" sz="1600" b="1" dirty="0">
                <a:latin typeface="Times New Roman"/>
              </a:rPr>
              <a:t>Академик </a:t>
            </a:r>
            <a:r>
              <a:rPr lang="ru-RU" sz="1600" b="1" dirty="0">
                <a:latin typeface="Times New Roman"/>
              </a:rPr>
              <a:t>ў</a:t>
            </a:r>
            <a:r>
              <a:rPr lang="ru" sz="1600" b="1" dirty="0">
                <a:latin typeface="Times New Roman"/>
              </a:rPr>
              <a:t>злаштириш к</a:t>
            </a:r>
            <a:r>
              <a:rPr lang="ru-RU" sz="1600" b="1" dirty="0">
                <a:latin typeface="Times New Roman"/>
              </a:rPr>
              <a:t>ў</a:t>
            </a:r>
            <a:r>
              <a:rPr lang="ru" sz="1600" b="1" dirty="0">
                <a:latin typeface="Times New Roman"/>
              </a:rPr>
              <a:t>рсаткичини ани</a:t>
            </a:r>
            <a:r>
              <a:rPr lang="ru-RU" sz="1600" b="1" dirty="0">
                <a:latin typeface="Times New Roman"/>
              </a:rPr>
              <a:t>қ</a:t>
            </a:r>
            <a:r>
              <a:rPr lang="ru" sz="1600" b="1" dirty="0">
                <a:latin typeface="Times New Roman"/>
              </a:rPr>
              <a:t>лаш б</a:t>
            </a:r>
            <a:r>
              <a:rPr lang="ru-RU" sz="1600" b="1" dirty="0">
                <a:latin typeface="Times New Roman"/>
              </a:rPr>
              <a:t>ў</a:t>
            </a:r>
            <a:r>
              <a:rPr lang="ru" sz="1600" b="1" dirty="0">
                <a:latin typeface="Times New Roman"/>
              </a:rPr>
              <a:t>йича комиссия </a:t>
            </a:r>
            <a:r>
              <a:rPr lang="ru" sz="1600" dirty="0">
                <a:latin typeface="Times New Roman"/>
              </a:rPr>
              <a:t>— таълим грантига талабгорларнинг академик 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злаштириш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рсаткичларини ани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лаш учун олий таълим ташкилоти ректори (директори) томонидан 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кув ишлари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йича проректор (директор 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ринбосари) раислигида 9 нафардан кам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лмаган таркибда тузиладиган комиссия;</a:t>
            </a:r>
          </a:p>
          <a:p>
            <a:pPr marL="292100" indent="-292100" algn="just">
              <a:lnSpc>
                <a:spcPts val="2160"/>
              </a:lnSpc>
            </a:pPr>
            <a:r>
              <a:rPr lang="en-US" sz="1600" b="1" dirty="0">
                <a:latin typeface="Times New Roman"/>
              </a:rPr>
              <a:t> </a:t>
            </a:r>
            <a:r>
              <a:rPr lang="ru" sz="1600" b="1" dirty="0">
                <a:latin typeface="Times New Roman"/>
              </a:rPr>
              <a:t>Ижтимоий фаолликни ани</a:t>
            </a:r>
            <a:r>
              <a:rPr lang="ru-RU" sz="1600" b="1" dirty="0">
                <a:latin typeface="Times New Roman"/>
              </a:rPr>
              <a:t>қ</a:t>
            </a:r>
            <a:r>
              <a:rPr lang="ru" sz="1600" b="1" dirty="0">
                <a:latin typeface="Times New Roman"/>
              </a:rPr>
              <a:t>лаш б</a:t>
            </a:r>
            <a:r>
              <a:rPr lang="ru-RU" sz="1600" b="1" dirty="0">
                <a:latin typeface="Times New Roman"/>
              </a:rPr>
              <a:t>ў</a:t>
            </a:r>
            <a:r>
              <a:rPr lang="ru" sz="1600" b="1" dirty="0">
                <a:latin typeface="Times New Roman"/>
              </a:rPr>
              <a:t>йича комиссия </a:t>
            </a:r>
            <a:r>
              <a:rPr lang="ru" sz="1600" dirty="0">
                <a:latin typeface="Times New Roman"/>
              </a:rPr>
              <a:t>— таълим грантига талабгорларнинг ижтимоий фаоллигини ани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лаш учун олий таълим ташкилоти ректори (директори) томонидан ёшлар масалалари ва маънавий-маърифий ишлар буйича проректор (директор уринбосари) раислигида 9 нафардан кам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лмаган таркибда тузиладиган комиссия;</a:t>
            </a:r>
          </a:p>
          <a:p>
            <a:pPr marL="292100" indent="-292100" algn="just">
              <a:lnSpc>
                <a:spcPts val="2160"/>
              </a:lnSpc>
            </a:pPr>
            <a:r>
              <a:rPr lang="en-US" sz="1600" b="1" dirty="0">
                <a:latin typeface="Times New Roman"/>
              </a:rPr>
              <a:t> </a:t>
            </a:r>
            <a:r>
              <a:rPr lang="ru" sz="1600" b="1" dirty="0">
                <a:latin typeface="Times New Roman"/>
              </a:rPr>
              <a:t>Махсус комиссия </a:t>
            </a:r>
            <a:r>
              <a:rPr lang="ru" sz="1600" dirty="0">
                <a:latin typeface="Times New Roman"/>
              </a:rPr>
              <a:t>— Академик 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злаштириш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рсаткичини ани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лаш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йича комиссия 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амда Ижтимоий фаолликни ани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лаш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йича комиссия томонидан та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дим этилган натижаларни умумлаштириб,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риб чи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иш учун олий таълим ташкилоти ректори (директори) раислигида 9 нафардан кам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лмаган таркибда ташкил этиладиган комиссия;</a:t>
            </a:r>
          </a:p>
          <a:p>
            <a:pPr marL="292100" indent="-292100" algn="just">
              <a:lnSpc>
                <a:spcPts val="2160"/>
              </a:lnSpc>
            </a:pPr>
            <a:r>
              <a:rPr lang="en-US" sz="1600" b="1" dirty="0">
                <a:latin typeface="Times New Roman"/>
              </a:rPr>
              <a:t> </a:t>
            </a:r>
            <a:r>
              <a:rPr lang="ru" sz="1600" b="1" dirty="0">
                <a:latin typeface="Times New Roman"/>
              </a:rPr>
              <a:t>таълим грантининг базавий сони </a:t>
            </a:r>
            <a:r>
              <a:rPr lang="ru" sz="1600" dirty="0">
                <a:latin typeface="Times New Roman"/>
              </a:rPr>
              <a:t>— олий таълим ташкилотининг тегишли бакалавриат таълим йуналишига (магистратура мутахассислигига) кириш имти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онлари натижасига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ра давлат гранти асосида 1-курсга талабаликка тавсия этилган абитуриентлар сонига тенг грант 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рни;</a:t>
            </a:r>
          </a:p>
          <a:p>
            <a:pPr marL="292100" indent="-292100" algn="just">
              <a:lnSpc>
                <a:spcPts val="2160"/>
              </a:lnSpc>
            </a:pPr>
            <a:r>
              <a:rPr lang="en-US" sz="1600" b="1" dirty="0">
                <a:latin typeface="Times New Roman"/>
              </a:rPr>
              <a:t> </a:t>
            </a:r>
            <a:r>
              <a:rPr lang="ru" sz="1600" b="1" dirty="0">
                <a:latin typeface="Times New Roman"/>
              </a:rPr>
              <a:t>таълим грантига талабгор </a:t>
            </a:r>
            <a:r>
              <a:rPr lang="ru" sz="1600" dirty="0">
                <a:latin typeface="Times New Roman"/>
              </a:rPr>
              <a:t>— олий таълим ташкилотининг таълим гранти ажратилган бакалавриат таълим йуналиши (магистратура мутахассислиги) буйича иккинчи ва ундан кейинги курсларда та</a:t>
            </a:r>
            <a:r>
              <a:rPr lang="ru-RU" sz="1600" dirty="0">
                <a:latin typeface="Times New Roman"/>
              </a:rPr>
              <a:t>х</a:t>
            </a:r>
            <a:r>
              <a:rPr lang="ru" sz="1600" dirty="0">
                <a:latin typeface="Times New Roman"/>
              </a:rPr>
              <a:t>сил олаётган, таълим грантини 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айта та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симлашда иштирок этиш истагини билдирган талаба;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98469" y="298704"/>
            <a:ext cx="8022336" cy="30784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0" tIns="0" rIns="0" bIns="0">
            <a:noAutofit/>
          </a:bodyPr>
          <a:lstStyle/>
          <a:p>
            <a:pPr indent="0">
              <a:lnSpc>
                <a:spcPts val="2210"/>
              </a:lnSpc>
            </a:pPr>
            <a:r>
              <a:rPr lang="ru" sz="2000" b="1" dirty="0">
                <a:solidFill>
                  <a:schemeClr val="tx1"/>
                </a:solidFill>
                <a:latin typeface="Times New Roman"/>
              </a:rPr>
              <a:t>Ушбу Низомда қуйидаги тушунчалардан фойдаланилади: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17576" y="1060704"/>
            <a:ext cx="11390376" cy="44043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92100" indent="-292100" algn="just">
              <a:lnSpc>
                <a:spcPts val="2136"/>
              </a:lnSpc>
              <a:spcAft>
                <a:spcPts val="490"/>
              </a:spcAft>
            </a:pPr>
            <a:r>
              <a:rPr lang="en-US" sz="1600" b="1" dirty="0">
                <a:latin typeface="Times New Roman"/>
              </a:rPr>
              <a:t> </a:t>
            </a:r>
            <a:r>
              <a:rPr lang="ru" sz="1600" b="1" dirty="0">
                <a:latin typeface="Times New Roman"/>
              </a:rPr>
              <a:t>т</a:t>
            </a:r>
            <a:r>
              <a:rPr lang="ru-RU" sz="1600" b="1" dirty="0">
                <a:latin typeface="Times New Roman"/>
              </a:rPr>
              <a:t>ў</a:t>
            </a:r>
            <a:r>
              <a:rPr lang="ru" sz="1600" b="1" dirty="0">
                <a:latin typeface="Times New Roman"/>
              </a:rPr>
              <a:t>лик таълим гранти </a:t>
            </a:r>
            <a:r>
              <a:rPr lang="ru" sz="1600" dirty="0">
                <a:latin typeface="Times New Roman"/>
              </a:rPr>
              <a:t>— бир ўкув йили учун берилиб, ўкитиш харажати Давлат бюджетидан т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лик қоплаб бериладиган ва умумий тартибдаги стипендия билан таъминланадиган таълим гранти;</a:t>
            </a:r>
          </a:p>
          <a:p>
            <a:pPr marL="292100" indent="-292100" algn="just">
              <a:lnSpc>
                <a:spcPts val="2160"/>
              </a:lnSpc>
              <a:spcAft>
                <a:spcPts val="490"/>
              </a:spcAft>
            </a:pPr>
            <a:r>
              <a:rPr lang="en-US" sz="1600" b="1" dirty="0">
                <a:latin typeface="Times New Roman"/>
              </a:rPr>
              <a:t> </a:t>
            </a:r>
            <a:r>
              <a:rPr lang="ru" sz="1600" b="1" dirty="0">
                <a:latin typeface="Times New Roman"/>
              </a:rPr>
              <a:t>т</a:t>
            </a:r>
            <a:r>
              <a:rPr lang="ru-RU" sz="1600" b="1" dirty="0">
                <a:latin typeface="Times New Roman"/>
              </a:rPr>
              <a:t>ў</a:t>
            </a:r>
            <a:r>
              <a:rPr lang="ru" sz="1600" b="1" dirty="0">
                <a:latin typeface="Times New Roman"/>
              </a:rPr>
              <a:t>лик б</a:t>
            </a:r>
            <a:r>
              <a:rPr lang="ru-RU" sz="1600" b="1" dirty="0">
                <a:latin typeface="Times New Roman"/>
              </a:rPr>
              <a:t>ў</a:t>
            </a:r>
            <a:r>
              <a:rPr lang="ru" sz="1600" b="1" dirty="0">
                <a:latin typeface="Times New Roman"/>
              </a:rPr>
              <a:t>лмаган таълим гранти </a:t>
            </a:r>
            <a:r>
              <a:rPr lang="ru" sz="1600" dirty="0">
                <a:latin typeface="Times New Roman"/>
              </a:rPr>
              <a:t>— бир ўкув йили учун берилиб, т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лов-контракт суммасининг 50 фоизи Давлат бюджетидан 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оплаб бериладиган ва умумий тартибдаги стипендия билан таъминланмайдиган таълим гранти;</a:t>
            </a:r>
          </a:p>
          <a:p>
            <a:pPr marL="292100" indent="-292100" algn="just">
              <a:lnSpc>
                <a:spcPts val="1770"/>
              </a:lnSpc>
              <a:spcAft>
                <a:spcPts val="490"/>
              </a:spcAft>
            </a:pPr>
            <a:r>
              <a:rPr lang="en-US" sz="1600" b="1" dirty="0">
                <a:latin typeface="Times New Roman"/>
              </a:rPr>
              <a:t> GPA (Grade Point Average) </a:t>
            </a:r>
            <a:r>
              <a:rPr lang="ru" sz="1600" dirty="0">
                <a:latin typeface="Times New Roman"/>
              </a:rPr>
              <a:t>— таълим олувчининг дастур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йича ўзлаштирган балларининг ўртача қиймати;</a:t>
            </a:r>
          </a:p>
          <a:p>
            <a:pPr marL="292100" indent="-292100" algn="just">
              <a:lnSpc>
                <a:spcPts val="2160"/>
              </a:lnSpc>
              <a:spcAft>
                <a:spcPts val="490"/>
              </a:spcAft>
            </a:pPr>
            <a:r>
              <a:rPr lang="en-US" sz="1600" b="1" dirty="0">
                <a:latin typeface="Times New Roman"/>
              </a:rPr>
              <a:t> </a:t>
            </a:r>
            <a:r>
              <a:rPr lang="ru" sz="1600" b="1" dirty="0">
                <a:latin typeface="Times New Roman"/>
              </a:rPr>
              <a:t>қушимча давлат гранти </a:t>
            </a:r>
            <a:r>
              <a:rPr lang="ru" sz="1600" dirty="0">
                <a:latin typeface="Times New Roman"/>
              </a:rPr>
              <a:t>— олий таълим ташкилотларининг бакалавриат таълим йуналишларида муайян 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кув йили якуни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йича </a:t>
            </a:r>
            <a:r>
              <a:rPr lang="en-US" sz="1600" dirty="0">
                <a:latin typeface="Times New Roman"/>
              </a:rPr>
              <a:t>GPA </a:t>
            </a:r>
            <a:r>
              <a:rPr lang="ru" sz="1600" dirty="0">
                <a:latin typeface="Times New Roman"/>
              </a:rPr>
              <a:t>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 4 ва ундан юкори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лган, Ижтимоий 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имоя миллий агентлиги 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амда Олий таълим, фан ва иннова</a:t>
            </a:r>
            <a:r>
              <a:rPr lang="ru-RU" sz="1600" dirty="0">
                <a:latin typeface="Times New Roman"/>
              </a:rPr>
              <a:t>ц</a:t>
            </a:r>
            <a:r>
              <a:rPr lang="ru" sz="1600" dirty="0">
                <a:latin typeface="Times New Roman"/>
              </a:rPr>
              <a:t>иялар вазирлиги томонидан белгиланадиган тоифадаги талабаларнинг (кейинги ўринларда — белгиланган тоифадаги талабалар) навбатдаги ўкув йили учун 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китиш харажати Давлат бюджетидан т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лик қоплаб бериладиган ва умумий тартибдаги стипендия билан таъминланадиган грант;</a:t>
            </a:r>
          </a:p>
          <a:p>
            <a:pPr marL="292100" indent="-292100" algn="just">
              <a:lnSpc>
                <a:spcPts val="2160"/>
              </a:lnSpc>
            </a:pPr>
            <a:r>
              <a:rPr lang="en-US" sz="1600" b="1" dirty="0">
                <a:latin typeface="Times New Roman"/>
              </a:rPr>
              <a:t> </a:t>
            </a:r>
            <a:r>
              <a:rPr lang="ru" sz="1600" b="1" dirty="0">
                <a:latin typeface="Times New Roman"/>
              </a:rPr>
              <a:t>олий таълим ташкилоти гранти </a:t>
            </a:r>
            <a:r>
              <a:rPr lang="ru" sz="1600" dirty="0">
                <a:latin typeface="Times New Roman"/>
              </a:rPr>
              <a:t>— молиявий муста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иллик берилган олий таълим ташкилотлари томонидан уларда бакалавриат таълим йуналишлари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йича та</a:t>
            </a:r>
            <a:r>
              <a:rPr lang="ru-RU" sz="1600" dirty="0">
                <a:latin typeface="Times New Roman"/>
              </a:rPr>
              <a:t>х</a:t>
            </a:r>
            <a:r>
              <a:rPr lang="ru" sz="1600" dirty="0">
                <a:latin typeface="Times New Roman"/>
              </a:rPr>
              <a:t>сил олувчи белгиланган тоифадаги талабаларнинг </a:t>
            </a:r>
            <a:r>
              <a:rPr lang="en-US" sz="1600" dirty="0">
                <a:latin typeface="Times New Roman"/>
              </a:rPr>
              <a:t>GPA </a:t>
            </a:r>
            <a:r>
              <a:rPr lang="ru" sz="1600" dirty="0">
                <a:latin typeface="Times New Roman"/>
              </a:rPr>
              <a:t>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 3,3 дан 4 гача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лганда, уларнинг навбатдаги ўкув йили учун белгиланган т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лов-контракт суммасининг 20 фоиздан 80 фоизгача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лган қисмини ушбу олий таълим ташкилотининг бюджетдан таш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ари мабла</a:t>
            </a:r>
            <a:r>
              <a:rPr lang="ru-RU" sz="1600" dirty="0">
                <a:latin typeface="Times New Roman"/>
              </a:rPr>
              <a:t>ғ</a:t>
            </a:r>
            <a:r>
              <a:rPr lang="ru" sz="1600" dirty="0">
                <a:latin typeface="Times New Roman"/>
              </a:rPr>
              <a:t>лари ҳисобидан қопланадиган грант.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00784" y="429768"/>
            <a:ext cx="3828288" cy="73761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2136"/>
              </a:lnSpc>
            </a:pPr>
            <a:r>
              <a:rPr lang="ru" sz="1600" dirty="0">
                <a:latin typeface="Times New Roman"/>
              </a:rPr>
              <a:t>т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лик таълим гранти — таълим гранти базавий сонининг 50 фоизидан кам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лмаган ми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дорда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77952" y="1652016"/>
            <a:ext cx="11277600" cy="48188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558800" algn="just">
              <a:lnSpc>
                <a:spcPts val="1920"/>
              </a:lnSpc>
            </a:pPr>
            <a:r>
              <a:rPr lang="ru" sz="1600" dirty="0">
                <a:latin typeface="Times New Roman"/>
              </a:rPr>
              <a:t>Т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лик ва т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лик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лмаган таълим грантларининг ўзаро нисбати ўкув йили якунланишидан камида олти ой олдин олий таълим ташкилотининг расмий веб-сайтида эълон килинади.</a:t>
            </a:r>
          </a:p>
          <a:p>
            <a:pPr indent="558800" algn="just">
              <a:lnSpc>
                <a:spcPts val="1920"/>
              </a:lnSpc>
            </a:pPr>
            <a:r>
              <a:rPr lang="ru" sz="1600" dirty="0">
                <a:latin typeface="Times New Roman"/>
              </a:rPr>
              <a:t>5.    Таълим грантлари ўкув йили якунлангандан с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нг бакалавриат таълим йуналиши (магистратура мутахассислиги), таълим тили ва курслар кесимида таба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алаштирилган тарзда ало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ида қайта та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симланади.</a:t>
            </a:r>
          </a:p>
          <a:p>
            <a:pPr indent="558800" algn="just">
              <a:lnSpc>
                <a:spcPts val="1920"/>
              </a:lnSpc>
            </a:pPr>
            <a:r>
              <a:rPr lang="ru" sz="1600" dirty="0">
                <a:latin typeface="Times New Roman"/>
              </a:rPr>
              <a:t>Таълим грантларини таба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алаштирилган тарзда 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айта таксимлаш жараёни бос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ичларининг ани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 муддатлари 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кув йилининг давомийлигидан келиб чикиб, олий таълим ташкилоти ректори (директори) томонидан белгиланади ва ўкув йили якунлангунга қадар эълон 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илинади.</a:t>
            </a:r>
          </a:p>
          <a:p>
            <a:pPr indent="558800" algn="just">
              <a:lnSpc>
                <a:spcPts val="1896"/>
              </a:lnSpc>
              <a:spcAft>
                <a:spcPts val="840"/>
              </a:spcAft>
            </a:pPr>
            <a:r>
              <a:rPr lang="ru" sz="1600" dirty="0">
                <a:latin typeface="Times New Roman"/>
              </a:rPr>
              <a:t>6.    Академик ўзлаштириш </a:t>
            </a:r>
            <a:r>
              <a:rPr lang="ru-RU" sz="1600" dirty="0">
                <a:latin typeface="Times New Roman"/>
              </a:rPr>
              <a:t>к</a:t>
            </a:r>
            <a:r>
              <a:rPr lang="ru" sz="1600" dirty="0">
                <a:latin typeface="Times New Roman"/>
              </a:rPr>
              <a:t>ўрсаткичини ани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лаш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йича комиссия, Ижтимоий фаолликни ани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лаш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йича комиссия 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амда Махсус комиссия таркибига жамоатчилик вакиллари 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ам жалб килинади.</a:t>
            </a:r>
          </a:p>
          <a:p>
            <a:pPr indent="558800" algn="just">
              <a:lnSpc>
                <a:spcPts val="1920"/>
              </a:lnSpc>
              <a:spcAft>
                <a:spcPts val="420"/>
              </a:spcAft>
            </a:pPr>
            <a:r>
              <a:rPr lang="ru" sz="1600" dirty="0">
                <a:latin typeface="Times New Roman"/>
              </a:rPr>
              <a:t>7.    Таълим гранти асосида тахсил олган талабаларнинг грант ўрни таълим грантини табакалаштирилган тарзда 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айта та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симлашда қуйидаги холатларда инобатга олинмайди:</a:t>
            </a:r>
          </a:p>
          <a:p>
            <a:pPr indent="558800" algn="just">
              <a:lnSpc>
                <a:spcPts val="1920"/>
              </a:lnSpc>
              <a:spcAft>
                <a:spcPts val="420"/>
              </a:spcAft>
            </a:pPr>
            <a:r>
              <a:rPr lang="ru-RU" sz="1600" i="1" dirty="0">
                <a:latin typeface="Times New Roman"/>
              </a:rPr>
              <a:t>қ</a:t>
            </a:r>
            <a:r>
              <a:rPr lang="ru" sz="1600" i="1" dirty="0">
                <a:latin typeface="Times New Roman"/>
              </a:rPr>
              <a:t>онунчилик </a:t>
            </a:r>
            <a:r>
              <a:rPr lang="ru-RU" sz="1600" i="1" dirty="0">
                <a:latin typeface="Times New Roman"/>
              </a:rPr>
              <a:t>х</a:t>
            </a:r>
            <a:r>
              <a:rPr lang="ru" sz="1600" i="1" dirty="0">
                <a:latin typeface="Times New Roman"/>
              </a:rPr>
              <a:t>ужжатларига мувофи</a:t>
            </a:r>
            <a:r>
              <a:rPr lang="ru-RU" sz="1600" i="1" dirty="0">
                <a:latin typeface="Times New Roman"/>
              </a:rPr>
              <a:t>қ</a:t>
            </a:r>
            <a:r>
              <a:rPr lang="ru" sz="1600" i="1" dirty="0">
                <a:latin typeface="Times New Roman"/>
              </a:rPr>
              <a:t> </a:t>
            </a:r>
            <a:r>
              <a:rPr lang="ru-RU" sz="1600" i="1" dirty="0" err="1">
                <a:latin typeface="Times New Roman"/>
              </a:rPr>
              <a:t>ўқ</a:t>
            </a:r>
            <a:r>
              <a:rPr lang="ru" sz="1600" i="1" dirty="0">
                <a:latin typeface="Times New Roman"/>
              </a:rPr>
              <a:t>иши давлат гранти асосида тикланиши мумкин булган талабалар четлаштирилганда;</a:t>
            </a:r>
          </a:p>
          <a:p>
            <a:pPr indent="558800" algn="just">
              <a:lnSpc>
                <a:spcPts val="1770"/>
              </a:lnSpc>
              <a:spcAft>
                <a:spcPts val="420"/>
              </a:spcAft>
            </a:pPr>
            <a:r>
              <a:rPr lang="ru" sz="1600" i="1" dirty="0">
                <a:latin typeface="Times New Roman"/>
              </a:rPr>
              <a:t>талаба белгиланган тартибда академик таътил олганда;</a:t>
            </a:r>
          </a:p>
          <a:p>
            <a:pPr indent="558800" algn="just">
              <a:lnSpc>
                <a:spcPts val="1920"/>
              </a:lnSpc>
              <a:spcAft>
                <a:spcPts val="420"/>
              </a:spcAft>
            </a:pPr>
            <a:r>
              <a:rPr lang="ru" sz="1600" i="1" dirty="0">
                <a:latin typeface="Times New Roman"/>
              </a:rPr>
              <a:t>талаба академик мобиллик дастурлари асосида ҳамкор олий таълим ташкилотида та</a:t>
            </a:r>
            <a:r>
              <a:rPr lang="ru-RU" sz="1600" i="1" dirty="0">
                <a:latin typeface="Times New Roman"/>
              </a:rPr>
              <a:t>ҳ</a:t>
            </a:r>
            <a:r>
              <a:rPr lang="ru" sz="1600" i="1" dirty="0">
                <a:latin typeface="Times New Roman"/>
              </a:rPr>
              <a:t>сил олиш учун бир ў</a:t>
            </a:r>
            <a:r>
              <a:rPr lang="ru-RU" sz="1600" i="1" dirty="0">
                <a:latin typeface="Times New Roman"/>
              </a:rPr>
              <a:t>қ</a:t>
            </a:r>
            <a:r>
              <a:rPr lang="ru" sz="1600" i="1" dirty="0">
                <a:latin typeface="Times New Roman"/>
              </a:rPr>
              <a:t>ув йилидан к</a:t>
            </a:r>
            <a:r>
              <a:rPr lang="ru-RU" sz="1600" i="1" dirty="0">
                <a:latin typeface="Times New Roman"/>
              </a:rPr>
              <a:t>ў</a:t>
            </a:r>
            <a:r>
              <a:rPr lang="ru" sz="1600" i="1" dirty="0">
                <a:latin typeface="Times New Roman"/>
              </a:rPr>
              <a:t>п б</a:t>
            </a:r>
            <a:r>
              <a:rPr lang="ru-RU" sz="1600" i="1" dirty="0">
                <a:latin typeface="Times New Roman"/>
              </a:rPr>
              <a:t>ў</a:t>
            </a:r>
            <a:r>
              <a:rPr lang="ru" sz="1600" i="1" dirty="0">
                <a:latin typeface="Times New Roman"/>
              </a:rPr>
              <a:t>лмаган муддатга кетганда.</a:t>
            </a:r>
          </a:p>
          <a:p>
            <a:pPr indent="0">
              <a:lnSpc>
                <a:spcPts val="1896"/>
              </a:lnSpc>
            </a:pPr>
            <a:r>
              <a:rPr lang="ru" sz="1600" dirty="0">
                <a:latin typeface="Times New Roman"/>
              </a:rPr>
              <a:t>Ушбу бандда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рсатилган тоифага кирувчи талабалар белгиланган тартибда ва муддатларда 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кишни давом эттириш учун қайтганда, навбатдаги таълим грантларини таба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алаштирилган тарзда 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айта таксимлашда иштирок этиши мумкин.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680960" y="225552"/>
            <a:ext cx="4126992" cy="107289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2136"/>
              </a:lnSpc>
            </a:pPr>
            <a:r>
              <a:rPr lang="ru" sz="1600" dirty="0">
                <a:latin typeface="Times New Roman"/>
              </a:rPr>
              <a:t>т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лик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лмаган таълим гранти — таълим гранти базавий сонининг т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лик таълим грантидан колган кисмининг икки баравари микдорида белгиланади</a:t>
            </a:r>
          </a:p>
        </p:txBody>
      </p:sp>
      <p:sp>
        <p:nvSpPr>
          <p:cNvPr id="7" name="Звезда: 5 точек 6">
            <a:extLst>
              <a:ext uri="{FF2B5EF4-FFF2-40B4-BE49-F238E27FC236}">
                <a16:creationId xmlns:a16="http://schemas.microsoft.com/office/drawing/2014/main" id="{6A735659-4721-49DE-981E-B10431B1AC8B}"/>
              </a:ext>
            </a:extLst>
          </p:cNvPr>
          <p:cNvSpPr/>
          <p:nvPr/>
        </p:nvSpPr>
        <p:spPr>
          <a:xfrm>
            <a:off x="200297" y="141079"/>
            <a:ext cx="1428206" cy="136550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0624" y="246888"/>
            <a:ext cx="11344656" cy="30784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0" tIns="0" rIns="0" bIns="0">
            <a:noAutofit/>
          </a:bodyPr>
          <a:lstStyle/>
          <a:p>
            <a:pPr indent="0">
              <a:lnSpc>
                <a:spcPts val="2210"/>
              </a:lnSpc>
            </a:pPr>
            <a:r>
              <a:rPr lang="ru" sz="2000" b="1" dirty="0">
                <a:solidFill>
                  <a:schemeClr val="tx1"/>
                </a:solidFill>
                <a:latin typeface="Times New Roman"/>
              </a:rPr>
              <a:t>2-боб. Таълим грантини таба</a:t>
            </a:r>
            <a:r>
              <a:rPr lang="ru-RU" sz="2000" b="1" dirty="0">
                <a:solidFill>
                  <a:schemeClr val="tx1"/>
                </a:solidFill>
                <a:latin typeface="Times New Roman"/>
              </a:rPr>
              <a:t>қ</a:t>
            </a:r>
            <a:r>
              <a:rPr lang="ru" sz="2000" b="1" dirty="0">
                <a:solidFill>
                  <a:schemeClr val="tx1"/>
                </a:solidFill>
                <a:latin typeface="Times New Roman"/>
              </a:rPr>
              <a:t>алаштирилган тартибда </a:t>
            </a:r>
            <a:r>
              <a:rPr lang="ru-RU" sz="2000" b="1" dirty="0">
                <a:solidFill>
                  <a:schemeClr val="tx1"/>
                </a:solidFill>
                <a:latin typeface="Times New Roman"/>
              </a:rPr>
              <a:t>қ</a:t>
            </a:r>
            <a:r>
              <a:rPr lang="ru" sz="2000" b="1" dirty="0">
                <a:solidFill>
                  <a:schemeClr val="tx1"/>
                </a:solidFill>
                <a:latin typeface="Times New Roman"/>
              </a:rPr>
              <a:t>айта та</a:t>
            </a:r>
            <a:r>
              <a:rPr lang="ru-RU" sz="2000" b="1" dirty="0">
                <a:solidFill>
                  <a:schemeClr val="tx1"/>
                </a:solidFill>
                <a:latin typeface="Times New Roman"/>
              </a:rPr>
              <a:t>қ</a:t>
            </a:r>
            <a:r>
              <a:rPr lang="ru" sz="2000" b="1" dirty="0">
                <a:solidFill>
                  <a:schemeClr val="tx1"/>
                </a:solidFill>
                <a:latin typeface="Times New Roman"/>
              </a:rPr>
              <a:t>симлаш тартиби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6888" y="999744"/>
            <a:ext cx="11701272" cy="4632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571500" algn="just">
              <a:lnSpc>
                <a:spcPts val="2160"/>
              </a:lnSpc>
            </a:pPr>
            <a:r>
              <a:rPr lang="ru" sz="1600" dirty="0">
                <a:latin typeface="Times New Roman"/>
              </a:rPr>
              <a:t>12.    Таълим грантига талабгорлар учун олий таълим ташкилотининг расмий веб-сайтида онлайн руйхатдан 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тиш ва эришган юту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ларини асословчи хужжатларни юклаш имконияти яратилади.</a:t>
            </a:r>
          </a:p>
          <a:p>
            <a:pPr indent="571500" algn="just">
              <a:lnSpc>
                <a:spcPts val="2160"/>
              </a:lnSpc>
            </a:pPr>
            <a:r>
              <a:rPr lang="ru" sz="1600" dirty="0">
                <a:latin typeface="Times New Roman"/>
              </a:rPr>
              <a:t>13.    Таълим грантига талабгорлардан жорий ўкув йилида ўзлаштириш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йича </a:t>
            </a:r>
            <a:r>
              <a:rPr lang="en-US" sz="1600" dirty="0">
                <a:latin typeface="Times New Roman"/>
              </a:rPr>
              <a:t>GPA </a:t>
            </a:r>
            <a:r>
              <a:rPr lang="ru" sz="1600" dirty="0">
                <a:latin typeface="Times New Roman"/>
              </a:rPr>
              <a:t>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 3,5 ва ундан юкори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лиши талаб этилади.</a:t>
            </a:r>
          </a:p>
          <a:p>
            <a:pPr indent="571500" algn="just">
              <a:lnSpc>
                <a:spcPts val="2160"/>
              </a:lnSpc>
            </a:pPr>
            <a:r>
              <a:rPr lang="ru" sz="1600" dirty="0">
                <a:latin typeface="Times New Roman"/>
              </a:rPr>
              <a:t>Ўзлаштириш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йича муайян 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кув йилидаги </a:t>
            </a:r>
            <a:r>
              <a:rPr lang="en-US" sz="1600" dirty="0">
                <a:latin typeface="Times New Roman"/>
              </a:rPr>
              <a:t>GPA </a:t>
            </a:r>
            <a:r>
              <a:rPr lang="ru" sz="1600" dirty="0">
                <a:latin typeface="Times New Roman"/>
              </a:rPr>
              <a:t>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 3,5 дан паст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лган талабаларнинг таълим грантини таба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алаштирилган тарзда 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айта таксимлашда иштирок этишига рухсат этилмайди.</a:t>
            </a:r>
          </a:p>
          <a:p>
            <a:pPr indent="571500" algn="just">
              <a:lnSpc>
                <a:spcPts val="2160"/>
              </a:lnSpc>
            </a:pPr>
            <a:r>
              <a:rPr lang="ru" sz="1600" dirty="0">
                <a:latin typeface="Times New Roman"/>
              </a:rPr>
              <a:t>Талабаларнинг ўзлаштириш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йича муайян 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кув йилидаги </a:t>
            </a:r>
            <a:r>
              <a:rPr lang="en-US" sz="1600" dirty="0">
                <a:latin typeface="Times New Roman"/>
              </a:rPr>
              <a:t>GPA </a:t>
            </a:r>
            <a:r>
              <a:rPr lang="ru" sz="1600" dirty="0">
                <a:latin typeface="Times New Roman"/>
              </a:rPr>
              <a:t>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 3,5 дан паст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лганлиги сабабли вакант колган таълим гранти ўринлари кейинги ўкув йили учун 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тказиладиган таълим грантининг 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айта таксимотида инобатга олинади.</a:t>
            </a:r>
          </a:p>
          <a:p>
            <a:pPr indent="571500" algn="just">
              <a:lnSpc>
                <a:spcPts val="2160"/>
              </a:lnSpc>
            </a:pPr>
            <a:r>
              <a:rPr lang="ru" sz="1600" dirty="0">
                <a:latin typeface="Times New Roman"/>
              </a:rPr>
              <a:t>Талабаларнинг ўзлаштириш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рсаткичлари Ўзбекистан Республикаси Олий таълим, фан ва иннова</a:t>
            </a:r>
            <a:r>
              <a:rPr lang="ru-RU" sz="1600" dirty="0">
                <a:latin typeface="Times New Roman"/>
              </a:rPr>
              <a:t>ц</a:t>
            </a:r>
            <a:r>
              <a:rPr lang="ru" sz="1600" dirty="0">
                <a:latin typeface="Times New Roman"/>
              </a:rPr>
              <a:t>иялар вазирлигининг </a:t>
            </a:r>
            <a:r>
              <a:rPr lang="en-US" sz="1600" dirty="0">
                <a:latin typeface="Times New Roman"/>
              </a:rPr>
              <a:t>HEMIS </a:t>
            </a:r>
            <a:r>
              <a:rPr lang="ru" sz="1600" dirty="0">
                <a:latin typeface="Times New Roman"/>
              </a:rPr>
              <a:t>— Олий таълим жараёнларини бош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ариш ахборот тизими ор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али шакллантирилади. Бунда талабаларнинг </a:t>
            </a:r>
            <a:r>
              <a:rPr lang="en-US" sz="1600" dirty="0">
                <a:latin typeface="Times New Roman"/>
              </a:rPr>
              <a:t>GPA </a:t>
            </a:r>
            <a:r>
              <a:rPr lang="ru" sz="1600" dirty="0">
                <a:latin typeface="Times New Roman"/>
              </a:rPr>
              <a:t>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 юздан бир улушда ҳисобланади.</a:t>
            </a:r>
          </a:p>
          <a:p>
            <a:pPr indent="571500" algn="just">
              <a:lnSpc>
                <a:spcPts val="2160"/>
              </a:lnSpc>
            </a:pPr>
            <a:r>
              <a:rPr lang="ru" sz="1600" dirty="0">
                <a:latin typeface="Times New Roman"/>
              </a:rPr>
              <a:t>14.    Академик ўзлаштириш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рсаткичини ани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лаш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йича комиссия томонидан таълим грантига талабгорларнинг ўзлаштириш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рсаткичлари ҳисоблаб чи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илади ва мутаносиб тарзда 80 баллик мезонда ба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оланади ҳамда ушбу комиссия баёни билан расмийлаштирилади.</a:t>
            </a:r>
          </a:p>
          <a:p>
            <a:pPr indent="0">
              <a:lnSpc>
                <a:spcPts val="2160"/>
              </a:lnSpc>
            </a:pPr>
            <a:r>
              <a:rPr lang="ru" sz="1600" dirty="0">
                <a:latin typeface="Times New Roman"/>
              </a:rPr>
              <a:t>Бунда талабаларнинг академик ўзлаштириш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 талабаларнинг </a:t>
            </a:r>
            <a:r>
              <a:rPr lang="en-US" sz="1600" dirty="0">
                <a:latin typeface="Times New Roman"/>
              </a:rPr>
              <a:t>GPA </a:t>
            </a:r>
            <a:r>
              <a:rPr lang="ru" sz="1600" dirty="0">
                <a:latin typeface="Times New Roman"/>
              </a:rPr>
              <a:t>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рсаткичини « 16» сонига купайтириш оркали ани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ланади.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0624" y="246888"/>
            <a:ext cx="11344656" cy="30784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0" tIns="0" rIns="0" bIns="0">
            <a:noAutofit/>
          </a:bodyPr>
          <a:lstStyle/>
          <a:p>
            <a:pPr indent="0">
              <a:lnSpc>
                <a:spcPts val="2210"/>
              </a:lnSpc>
            </a:pPr>
            <a:r>
              <a:rPr lang="ru" sz="2000" b="1" dirty="0">
                <a:solidFill>
                  <a:schemeClr val="tx1"/>
                </a:solidFill>
                <a:latin typeface="Times New Roman"/>
              </a:rPr>
              <a:t>2-боб. Таълим грантини таба</a:t>
            </a:r>
            <a:r>
              <a:rPr lang="ru-RU" sz="2000" b="1" dirty="0">
                <a:solidFill>
                  <a:schemeClr val="tx1"/>
                </a:solidFill>
                <a:latin typeface="Times New Roman"/>
              </a:rPr>
              <a:t>қ</a:t>
            </a:r>
            <a:r>
              <a:rPr lang="ru" sz="2000" b="1" dirty="0">
                <a:solidFill>
                  <a:schemeClr val="tx1"/>
                </a:solidFill>
                <a:latin typeface="Times New Roman"/>
              </a:rPr>
              <a:t>алаштирилган тартибда </a:t>
            </a:r>
            <a:r>
              <a:rPr lang="ru-RU" sz="2000" b="1" dirty="0">
                <a:solidFill>
                  <a:schemeClr val="tx1"/>
                </a:solidFill>
                <a:latin typeface="Times New Roman"/>
              </a:rPr>
              <a:t>қ</a:t>
            </a:r>
            <a:r>
              <a:rPr lang="ru" sz="2000" b="1" dirty="0">
                <a:solidFill>
                  <a:schemeClr val="tx1"/>
                </a:solidFill>
                <a:latin typeface="Times New Roman"/>
              </a:rPr>
              <a:t>айта та</a:t>
            </a:r>
            <a:r>
              <a:rPr lang="ru-RU" sz="2000" b="1" dirty="0">
                <a:solidFill>
                  <a:schemeClr val="tx1"/>
                </a:solidFill>
                <a:latin typeface="Times New Roman"/>
              </a:rPr>
              <a:t>қ</a:t>
            </a:r>
            <a:r>
              <a:rPr lang="ru" sz="2000" b="1" dirty="0">
                <a:solidFill>
                  <a:schemeClr val="tx1"/>
                </a:solidFill>
                <a:latin typeface="Times New Roman"/>
              </a:rPr>
              <a:t>симлаш тартиби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2504" y="978408"/>
            <a:ext cx="11728704" cy="49225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596900" algn="just">
              <a:lnSpc>
                <a:spcPts val="2160"/>
              </a:lnSpc>
            </a:pPr>
            <a:r>
              <a:rPr lang="ru" sz="1600" dirty="0">
                <a:latin typeface="Times New Roman"/>
              </a:rPr>
              <a:t>15.    Таълим грантига талабгорларнинг ижтимоий фаоллик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 мазкур Низомга </a:t>
            </a:r>
            <a:r>
              <a:rPr lang="ru" sz="1600" dirty="0">
                <a:solidFill>
                  <a:srgbClr val="008080"/>
                </a:solidFill>
                <a:latin typeface="Times New Roman"/>
              </a:rPr>
              <a:t>2-иловага </a:t>
            </a:r>
            <a:r>
              <a:rPr lang="ru" sz="1600" dirty="0">
                <a:latin typeface="Times New Roman"/>
              </a:rPr>
              <a:t>мувофи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 ба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олаш мезонига асосан Ижтимоий фаолликни ани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лаш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йича комиссия томонидан ани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ланади ва 20 баллик мезонда ба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оланиб, ушбу комиссия баёни билан расмийлаштирилади.</a:t>
            </a:r>
          </a:p>
          <a:p>
            <a:pPr indent="596900" algn="just">
              <a:lnSpc>
                <a:spcPts val="2160"/>
              </a:lnSpc>
            </a:pPr>
            <a:r>
              <a:rPr lang="ru" sz="1600" dirty="0">
                <a:latin typeface="Times New Roman"/>
              </a:rPr>
              <a:t>Бунда талабаларнинг ижтимоий фаоллик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 мазкур Низомга </a:t>
            </a:r>
            <a:r>
              <a:rPr lang="ru" sz="1600" dirty="0">
                <a:solidFill>
                  <a:srgbClr val="008080"/>
                </a:solidFill>
                <a:latin typeface="Times New Roman"/>
              </a:rPr>
              <a:t>2-иловага </a:t>
            </a:r>
            <a:r>
              <a:rPr lang="ru" sz="1600" dirty="0">
                <a:latin typeface="Times New Roman"/>
              </a:rPr>
              <a:t>мувофи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 ба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олаш мезонига асосан 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исобланган натижани «5» сонига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лиш ор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али ани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ланади.</a:t>
            </a:r>
          </a:p>
          <a:p>
            <a:pPr indent="596900" algn="just">
              <a:lnSpc>
                <a:spcPts val="2160"/>
              </a:lnSpc>
            </a:pPr>
            <a:r>
              <a:rPr lang="ru" sz="1600" dirty="0">
                <a:latin typeface="Times New Roman"/>
              </a:rPr>
              <a:t>16.    Академик ўзлаштириш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рсаткичини ани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лаш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йича комиссия 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амда Ижтимоий фаолликни ани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лаш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йича комиссия томонидан таълим грантига талабгорларни ба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олаш натижалари 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ар йили 1 августга 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адар Махсус комиссияга та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дим этилади.</a:t>
            </a:r>
          </a:p>
          <a:p>
            <a:pPr indent="596900" algn="just">
              <a:lnSpc>
                <a:spcPts val="2160"/>
              </a:lnSpc>
            </a:pPr>
            <a:r>
              <a:rPr lang="ru" sz="1600" dirty="0">
                <a:latin typeface="Times New Roman"/>
              </a:rPr>
              <a:t>17.    Та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дим этилган маълумотлар асосида Махсус комиссия томонидан таълим грантига талабгорларнинг натижалари умумлаштирилиб, уларнинг руйхати баллар кетма-кетлиги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йича шакллантирилади.</a:t>
            </a:r>
          </a:p>
          <a:p>
            <a:pPr indent="596900" algn="just">
              <a:lnSpc>
                <a:spcPts val="2160"/>
              </a:lnSpc>
            </a:pPr>
            <a:r>
              <a:rPr lang="ru" sz="1600" dirty="0">
                <a:latin typeface="Times New Roman"/>
              </a:rPr>
              <a:t>Таълим грантига талабгорларнинг энг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п т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плаши мумкин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лган максимал балл 100 баллни ташкил этади.</a:t>
            </a:r>
          </a:p>
          <a:p>
            <a:pPr indent="596900" algn="just">
              <a:lnSpc>
                <a:spcPts val="2160"/>
              </a:lnSpc>
            </a:pPr>
            <a:r>
              <a:rPr lang="ru" sz="1600" dirty="0">
                <a:latin typeface="Times New Roman"/>
              </a:rPr>
              <a:t>18.    Белгиланган таълим гранти ўринлари доирасида танлов чегарасида бир хил натижа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рсатган талабгорларнинг академик ўзлаштириш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рсаткичига устуворлик берилади.</a:t>
            </a:r>
          </a:p>
          <a:p>
            <a:pPr indent="596900" algn="just">
              <a:lnSpc>
                <a:spcPts val="2160"/>
              </a:lnSpc>
              <a:spcAft>
                <a:spcPts val="280"/>
              </a:spcAft>
            </a:pPr>
            <a:r>
              <a:rPr lang="ru" sz="1600" dirty="0">
                <a:latin typeface="Times New Roman"/>
              </a:rPr>
              <a:t>Белгиланган таълим гранти ўринлари доирасида танлов чегарасида 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ам, талабгорларнинг академик ўзлаштириш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рсаткичида ҳам бир хил натижа ани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ланган ҳолатда мазкур талабгорлар учун 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злаштирилган семестрларда ўтилган мутахассислик фанларидан тест синовлари ўтказилади.</a:t>
            </a:r>
          </a:p>
          <a:p>
            <a:pPr indent="0">
              <a:lnSpc>
                <a:spcPts val="1896"/>
              </a:lnSpc>
            </a:pPr>
            <a:r>
              <a:rPr lang="ru" sz="1600" i="1" dirty="0">
                <a:latin typeface="Times New Roman"/>
              </a:rPr>
              <a:t>Бунда тест синовларини ўтказиш муддатлари ва тартиби, тест саволлари сони ва ба</a:t>
            </a:r>
            <a:r>
              <a:rPr lang="ru-RU" sz="1600" i="1" dirty="0">
                <a:latin typeface="Times New Roman"/>
              </a:rPr>
              <a:t>ҳ</a:t>
            </a:r>
            <a:r>
              <a:rPr lang="ru" sz="1600" i="1" dirty="0">
                <a:latin typeface="Times New Roman"/>
              </a:rPr>
              <a:t>олаш мезонлари олий таълим ташкилоти ректори (директори) томонидан белгиланади.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2168" y="246888"/>
            <a:ext cx="11033760" cy="30784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0" tIns="0" rIns="0" bIns="0">
            <a:noAutofit/>
          </a:bodyPr>
          <a:lstStyle/>
          <a:p>
            <a:pPr indent="0">
              <a:lnSpc>
                <a:spcPts val="2550"/>
              </a:lnSpc>
              <a:spcAft>
                <a:spcPts val="2310"/>
              </a:spcAft>
            </a:pPr>
            <a:r>
              <a:rPr lang="ru" sz="2300" b="1" dirty="0">
                <a:solidFill>
                  <a:schemeClr val="tx1"/>
                </a:solidFill>
                <a:latin typeface="Times New Roman"/>
              </a:rPr>
              <a:t>Олий таълим ташкилотларида таълим грантини </a:t>
            </a:r>
            <a:r>
              <a:rPr lang="ru-RU" sz="2300" b="1" dirty="0">
                <a:solidFill>
                  <a:schemeClr val="tx1"/>
                </a:solidFill>
                <a:latin typeface="Times New Roman"/>
              </a:rPr>
              <a:t>қ</a:t>
            </a:r>
            <a:r>
              <a:rPr lang="ru" sz="2300" b="1" dirty="0">
                <a:solidFill>
                  <a:schemeClr val="tx1"/>
                </a:solidFill>
                <a:latin typeface="Times New Roman"/>
              </a:rPr>
              <a:t>айта та</a:t>
            </a:r>
            <a:r>
              <a:rPr lang="ru-RU" sz="2300" b="1" dirty="0">
                <a:solidFill>
                  <a:schemeClr val="tx1"/>
                </a:solidFill>
                <a:latin typeface="Times New Roman"/>
              </a:rPr>
              <a:t>қ</a:t>
            </a:r>
            <a:r>
              <a:rPr lang="ru" sz="2300" b="1" dirty="0">
                <a:solidFill>
                  <a:schemeClr val="tx1"/>
                </a:solidFill>
                <a:latin typeface="Times New Roman"/>
              </a:rPr>
              <a:t>симлаш СХЕМАСИ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2232" y="1075944"/>
            <a:ext cx="10738104" cy="19507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0" tIns="0" rIns="0" bIns="0">
            <a:noAutofit/>
          </a:bodyPr>
          <a:lstStyle/>
          <a:p>
            <a:pPr indent="0" algn="just">
              <a:lnSpc>
                <a:spcPts val="1440"/>
              </a:lnSpc>
              <a:spcBef>
                <a:spcPts val="2310"/>
              </a:spcBef>
              <a:spcAft>
                <a:spcPts val="2030"/>
              </a:spcAft>
            </a:pPr>
            <a:r>
              <a:rPr lang="ru" sz="1300" b="1">
                <a:solidFill>
                  <a:srgbClr val="FFFFFF"/>
                </a:solidFill>
                <a:latin typeface="Times New Roman"/>
              </a:rPr>
              <a:t>Боскичлар    Субъект    Чора-тадбирлар    Муддат</a:t>
            </a:r>
            <a:endParaRPr lang="ru" sz="1300" b="1" dirty="0">
              <a:solidFill>
                <a:srgbClr val="FFFFFF"/>
              </a:solidFill>
              <a:latin typeface="Times New Roman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347860"/>
              </p:ext>
            </p:extLst>
          </p:nvPr>
        </p:nvGraphicFramePr>
        <p:xfrm>
          <a:off x="225552" y="1584960"/>
          <a:ext cx="11600688" cy="468630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158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95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1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7888">
                <a:tc>
                  <a:txBody>
                    <a:bodyPr/>
                    <a:lstStyle/>
                    <a:p>
                      <a:pPr marL="215900" indent="0">
                        <a:lnSpc>
                          <a:spcPts val="1440"/>
                        </a:lnSpc>
                      </a:pPr>
                      <a:r>
                        <a:rPr lang="ru" sz="13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1-боскич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40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Талабгор</a:t>
                      </a:r>
                    </a:p>
                    <a:p>
                      <a:pPr indent="0" algn="ctr">
                        <a:lnSpc>
                          <a:spcPts val="1440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(талаба)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01600" indent="165100">
                        <a:lnSpc>
                          <a:spcPts val="1704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Олий таълим ташкилоти расмий </a:t>
                      </a:r>
                      <a:r>
                        <a:rPr lang="ru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веб-сайтида руйхатдан утади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101600" indent="0" algn="ctr">
                        <a:lnSpc>
                          <a:spcPts val="1680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Олий таълим ташкилоти томонидан </a:t>
                      </a:r>
                      <a:r>
                        <a:rPr lang="ru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белгиланган муддатда</a:t>
                      </a:r>
                      <a:endParaRPr lang="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504">
                <a:tc>
                  <a:txBody>
                    <a:bodyPr/>
                    <a:lstStyle/>
                    <a:p>
                      <a:endParaRPr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4296">
                <a:tc>
                  <a:txBody>
                    <a:bodyPr/>
                    <a:lstStyle/>
                    <a:p>
                      <a:pPr marL="215900" indent="0">
                        <a:lnSpc>
                          <a:spcPts val="1440"/>
                        </a:lnSpc>
                      </a:pPr>
                      <a:r>
                        <a:rPr lang="ru" sz="1300" b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2-боскич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680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Академик ўзлаштириш к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рсаткичини ани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лаш б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йича комиссия, Ижтимоий фаолликни ани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лаш б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йича комиссия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01600" indent="165100">
                        <a:lnSpc>
                          <a:spcPts val="1680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   Талабгорнинг ўзлаштириш к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рсаткичини ба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ҳ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олайди.</a:t>
                      </a:r>
                    </a:p>
                    <a:p>
                      <a:pPr marL="101600" indent="165100">
                        <a:lnSpc>
                          <a:spcPts val="1680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   Талабгорнинг ижтимоий фаоллик к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рсаткичини ба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ҳ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олайди.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101600" indent="0" algn="ctr">
                        <a:lnSpc>
                          <a:spcPts val="1680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Олий таълим ташкилоти томонидан </a:t>
                      </a:r>
                      <a:r>
                        <a:rPr lang="ru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белгиланган муддатда</a:t>
                      </a:r>
                      <a:endParaRPr lang="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504">
                <a:tc>
                  <a:txBody>
                    <a:bodyPr/>
                    <a:lstStyle/>
                    <a:p>
                      <a:endParaRPr sz="11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4296">
                <a:tc>
                  <a:txBody>
                    <a:bodyPr/>
                    <a:lstStyle/>
                    <a:p>
                      <a:pPr marL="215900" indent="0">
                        <a:lnSpc>
                          <a:spcPts val="1440"/>
                        </a:lnSpc>
                      </a:pPr>
                      <a:r>
                        <a:rPr lang="ru" sz="1300" b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3-боскич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680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Академик ўзлаштириш к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рсаткичини ани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лаш б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йича комиссия, Ижтимоий фаолликни ани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лаш б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йича комиссия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01600" indent="165100">
                        <a:lnSpc>
                          <a:spcPts val="1680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Талабгорни ба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ҳ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олаш натижаларини Махсус комиссияга та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дим этади.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39700" indent="0">
                        <a:lnSpc>
                          <a:spcPts val="1440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Ҳар йили 1 августга қадар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2504">
                <a:tc>
                  <a:txBody>
                    <a:bodyPr/>
                    <a:lstStyle/>
                    <a:p>
                      <a:endParaRPr sz="11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528">
                <a:tc>
                  <a:txBody>
                    <a:bodyPr/>
                    <a:lstStyle/>
                    <a:p>
                      <a:pPr marL="215900" indent="0">
                        <a:lnSpc>
                          <a:spcPts val="1440"/>
                        </a:lnSpc>
                      </a:pPr>
                      <a:r>
                        <a:rPr lang="ru" sz="1300" b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4-боскич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40"/>
                        </a:lnSpc>
                      </a:pPr>
                      <a:r>
                        <a:rPr lang="ru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Махсус 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комиссия</a:t>
                      </a: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266700" indent="0">
                        <a:lnSpc>
                          <a:spcPts val="840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Талабгорнинг умумий натижасини шакллантириб, олий</a:t>
                      </a:r>
                    </a:p>
                    <a:p>
                      <a:pPr indent="0" algn="r">
                        <a:lnSpc>
                          <a:spcPts val="840"/>
                        </a:lnSpc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ҳ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 йили 15 августга 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адар</a:t>
                      </a:r>
                    </a:p>
                    <a:p>
                      <a:pPr marL="101600" indent="0">
                        <a:lnSpc>
                          <a:spcPts val="840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таълим ташкилоти кенгашига киритади.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sz="20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552">
                <a:tc>
                  <a:txBody>
                    <a:bodyPr/>
                    <a:lstStyle/>
                    <a:p>
                      <a:endParaRPr sz="11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7576">
                <a:tc>
                  <a:txBody>
                    <a:bodyPr/>
                    <a:lstStyle/>
                    <a:p>
                      <a:pPr marL="215900" indent="0">
                        <a:lnSpc>
                          <a:spcPts val="1440"/>
                        </a:lnSpc>
                      </a:pPr>
                      <a:r>
                        <a:rPr lang="ru" sz="1300" b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5-боскич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40"/>
                        </a:lnSpc>
                      </a:pPr>
                      <a:r>
                        <a:rPr lang="ru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Олий таълим ташкилоти кенгаши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01600" indent="165100">
                        <a:lnSpc>
                          <a:spcPts val="1680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Таълим грантини олувчи талабалар руйхатини тасди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лаш ту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рисидаги карорни қабул қилади.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39700" indent="0">
                        <a:lnSpc>
                          <a:spcPts val="1440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Ҳар йили 20 августга қадар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2504">
                <a:tc>
                  <a:txBody>
                    <a:bodyPr/>
                    <a:lstStyle/>
                    <a:p>
                      <a:endParaRPr sz="11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215900" indent="0">
                        <a:lnSpc>
                          <a:spcPts val="1440"/>
                        </a:lnSpc>
                      </a:pPr>
                      <a:r>
                        <a:rPr lang="ru" sz="1300" b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6-боскич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40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Олий таълим ташкилоти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01600" indent="165100">
                        <a:lnSpc>
                          <a:spcPts val="1728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Таълим грантини олувчи талабалар р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</a:t>
                      </a: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йхатини олий таълим ташкилотининг расмий веб-сайтида эълон килади.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39700" indent="0">
                        <a:lnSpc>
                          <a:spcPts val="1440"/>
                        </a:lnSpc>
                      </a:pPr>
                      <a:r>
                        <a:rPr lang="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Ҳар йили 25 августга қадар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088" y="109728"/>
            <a:ext cx="11545824" cy="56692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tIns="0" rIns="0" bIns="0">
            <a:noAutofit/>
          </a:bodyPr>
          <a:lstStyle/>
          <a:p>
            <a:pPr marL="330200" indent="0">
              <a:lnSpc>
                <a:spcPts val="2100"/>
              </a:lnSpc>
              <a:spcAft>
                <a:spcPts val="210"/>
              </a:spcAft>
            </a:pPr>
            <a:r>
              <a:rPr lang="ru" sz="1900" b="1" dirty="0">
                <a:solidFill>
                  <a:schemeClr val="tx1"/>
                </a:solidFill>
                <a:latin typeface="Times New Roman"/>
              </a:rPr>
              <a:t>Олий таълим ташкилотларида таълим грантига талабгорларнинг ижтимоий фаоллигини ани</a:t>
            </a:r>
            <a:r>
              <a:rPr lang="ru-RU" sz="1900" b="1" dirty="0">
                <a:solidFill>
                  <a:schemeClr val="tx1"/>
                </a:solidFill>
                <a:latin typeface="Times New Roman"/>
              </a:rPr>
              <a:t>қ</a:t>
            </a:r>
            <a:r>
              <a:rPr lang="ru" sz="1900" b="1" dirty="0">
                <a:solidFill>
                  <a:schemeClr val="tx1"/>
                </a:solidFill>
                <a:latin typeface="Times New Roman"/>
              </a:rPr>
              <a:t>лаш</a:t>
            </a:r>
          </a:p>
          <a:p>
            <a:pPr indent="0" algn="ctr">
              <a:lnSpc>
                <a:spcPts val="2100"/>
              </a:lnSpc>
            </a:pPr>
            <a:r>
              <a:rPr lang="ru" sz="1900" b="1" dirty="0">
                <a:solidFill>
                  <a:schemeClr val="tx1"/>
                </a:solidFill>
                <a:latin typeface="Times New Roman"/>
              </a:rPr>
              <a:t>б</a:t>
            </a:r>
            <a:r>
              <a:rPr lang="ru-RU" sz="1900" b="1" dirty="0">
                <a:solidFill>
                  <a:schemeClr val="tx1"/>
                </a:solidFill>
                <a:latin typeface="Times New Roman"/>
              </a:rPr>
              <a:t>ў</a:t>
            </a:r>
            <a:r>
              <a:rPr lang="ru" sz="1900" b="1" dirty="0">
                <a:solidFill>
                  <a:schemeClr val="tx1"/>
                </a:solidFill>
                <a:latin typeface="Times New Roman"/>
              </a:rPr>
              <a:t>йича ба</a:t>
            </a:r>
            <a:r>
              <a:rPr lang="ru-RU" sz="1900" b="1" dirty="0">
                <a:solidFill>
                  <a:schemeClr val="tx1"/>
                </a:solidFill>
                <a:latin typeface="Times New Roman"/>
              </a:rPr>
              <a:t>ҳ</a:t>
            </a:r>
            <a:r>
              <a:rPr lang="ru" sz="1900" b="1" dirty="0">
                <a:solidFill>
                  <a:schemeClr val="tx1"/>
                </a:solidFill>
                <a:latin typeface="Times New Roman"/>
              </a:rPr>
              <a:t>олаш МЕЗОНЛАРИ</a:t>
            </a:r>
          </a:p>
        </p:txBody>
      </p:sp>
      <p:graphicFrame>
        <p:nvGraphicFramePr>
          <p:cNvPr id="18" name="Таблица 18">
            <a:extLst>
              <a:ext uri="{FF2B5EF4-FFF2-40B4-BE49-F238E27FC236}">
                <a16:creationId xmlns:a16="http://schemas.microsoft.com/office/drawing/2014/main" id="{54141D56-5121-401D-B02A-785D554D87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497354"/>
              </p:ext>
            </p:extLst>
          </p:nvPr>
        </p:nvGraphicFramePr>
        <p:xfrm>
          <a:off x="752475" y="759822"/>
          <a:ext cx="9391648" cy="5393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675">
                  <a:extLst>
                    <a:ext uri="{9D8B030D-6E8A-4147-A177-3AD203B41FA5}">
                      <a16:colId xmlns:a16="http://schemas.microsoft.com/office/drawing/2014/main" val="2352462516"/>
                    </a:ext>
                  </a:extLst>
                </a:gridCol>
                <a:gridCol w="8101007">
                  <a:extLst>
                    <a:ext uri="{9D8B030D-6E8A-4147-A177-3AD203B41FA5}">
                      <a16:colId xmlns:a16="http://schemas.microsoft.com/office/drawing/2014/main" val="3903286948"/>
                    </a:ext>
                  </a:extLst>
                </a:gridCol>
                <a:gridCol w="842966">
                  <a:extLst>
                    <a:ext uri="{9D8B030D-6E8A-4147-A177-3AD203B41FA5}">
                      <a16:colId xmlns:a16="http://schemas.microsoft.com/office/drawing/2014/main" val="10552142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z-Cyrl-UZ" dirty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411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z-Cyrl-U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Китобхонлик маданияти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0-20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895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z-Cyrl-U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 му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ҳ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 ташаббус» доирасидаги т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гаракларда фаол иштироки Талабанинг академик 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злаштириши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0-20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581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z-Cyrl-U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Талабанинг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академик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ўзлаштириши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0-10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072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z-Cyrl-U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Талабанинг олий таълим ташкилотининг ички тартиб 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оидалари ва Одоб-ахло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кодексига риоя этиши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0-5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329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z-Cyrl-U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Хал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аро</a:t>
                      </a:r>
                      <a:r>
                        <a:rPr lang="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республика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вилоят ми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ёсидаги к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рик-танлов, фан олимпиадалари ва </a:t>
                      </a:r>
                      <a:r>
                        <a:rPr lang="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 мусоба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аларида эришган натижалари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0-10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377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z-Cyrl-U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Талабанинг дарсларга т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ва кечикмасдан келиши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0-5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152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z-Cyrl-U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Талабаларнинг «Маърифат дарслари»даги фаол иштироки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0-10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12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z-Cyrl-U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Волонтёрлик ва жамоат ишларидаги фаоллиги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0-5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8000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z-Cyrl-U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атр </a:t>
                      </a:r>
                      <a:r>
                        <a:rPr lang="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 музей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хиёбон, кино, тарихий 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адамжоларга ташрифлар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0-5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754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z-Cyrl-U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Талабаларнинг спорт </a:t>
                      </a:r>
                      <a:r>
                        <a:rPr lang="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билан шу</a:t>
                      </a:r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ғу</a:t>
                      </a:r>
                      <a:r>
                        <a:rPr lang="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лланиши 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 со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</a:t>
                      </a:r>
                      <a:r>
                        <a:rPr lang="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лом турмуш 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тарзига амал 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илиши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0-5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004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z-Cyrl-U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Маънавий-маърифий со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ҳ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ага оид бош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й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</a:t>
                      </a:r>
                      <a:r>
                        <a:rPr lang="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налишлардаги фаоллиги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z-Cyrl-UZ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0-5</a:t>
                      </a:r>
                    </a:p>
                    <a:p>
                      <a:r>
                        <a:rPr lang="en-US" dirty="0"/>
                        <a:t>100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246830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072" y="109728"/>
            <a:ext cx="11795760" cy="56692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tIns="0" rIns="0" bIns="0">
            <a:noAutofit/>
          </a:bodyPr>
          <a:lstStyle/>
          <a:p>
            <a:pPr indent="0">
              <a:lnSpc>
                <a:spcPts val="2100"/>
              </a:lnSpc>
              <a:spcAft>
                <a:spcPts val="210"/>
              </a:spcAft>
            </a:pPr>
            <a:r>
              <a:rPr lang="ru" sz="1900" b="1" dirty="0">
                <a:solidFill>
                  <a:schemeClr val="tx1"/>
                </a:solidFill>
                <a:latin typeface="Times New Roman"/>
              </a:rPr>
              <a:t>Ижтимоий </a:t>
            </a:r>
            <a:r>
              <a:rPr lang="ru-RU" sz="1900" b="1" dirty="0">
                <a:solidFill>
                  <a:schemeClr val="tx1"/>
                </a:solidFill>
                <a:latin typeface="Times New Roman"/>
              </a:rPr>
              <a:t>ҳ</a:t>
            </a:r>
            <a:r>
              <a:rPr lang="ru" sz="1900" b="1" dirty="0">
                <a:solidFill>
                  <a:schemeClr val="tx1"/>
                </a:solidFill>
                <a:latin typeface="Times New Roman"/>
              </a:rPr>
              <a:t>имоя миллий агентлиги </a:t>
            </a:r>
            <a:r>
              <a:rPr lang="ru-RU" sz="1900" b="1" dirty="0">
                <a:solidFill>
                  <a:schemeClr val="tx1"/>
                </a:solidFill>
                <a:latin typeface="Times New Roman"/>
              </a:rPr>
              <a:t>ҳ</a:t>
            </a:r>
            <a:r>
              <a:rPr lang="ru" sz="1900" b="1" dirty="0">
                <a:solidFill>
                  <a:schemeClr val="tx1"/>
                </a:solidFill>
                <a:latin typeface="Times New Roman"/>
              </a:rPr>
              <a:t>амда Олий таълим, фан ва иннова</a:t>
            </a:r>
            <a:r>
              <a:rPr lang="ru-RU" sz="1900" b="1" dirty="0">
                <a:solidFill>
                  <a:schemeClr val="tx1"/>
                </a:solidFill>
                <a:latin typeface="Times New Roman"/>
              </a:rPr>
              <a:t>ц</a:t>
            </a:r>
            <a:r>
              <a:rPr lang="ru" sz="1900" b="1" dirty="0">
                <a:solidFill>
                  <a:schemeClr val="tx1"/>
                </a:solidFill>
                <a:latin typeface="Times New Roman"/>
              </a:rPr>
              <a:t>иялар вазирлиги томонидан</a:t>
            </a:r>
          </a:p>
          <a:p>
            <a:pPr indent="0" algn="ctr">
              <a:lnSpc>
                <a:spcPts val="2100"/>
              </a:lnSpc>
              <a:spcAft>
                <a:spcPts val="2100"/>
              </a:spcAft>
            </a:pPr>
            <a:r>
              <a:rPr lang="ru" sz="1900" b="1" dirty="0">
                <a:solidFill>
                  <a:schemeClr val="tx1"/>
                </a:solidFill>
                <a:latin typeface="Times New Roman"/>
              </a:rPr>
              <a:t>белгиланадиган тоифадаги талабалар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2232" y="1072896"/>
            <a:ext cx="11265408" cy="3002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370840" indent="-342900">
              <a:lnSpc>
                <a:spcPts val="2328"/>
              </a:lnSpc>
              <a:spcBef>
                <a:spcPts val="2100"/>
              </a:spcBef>
              <a:spcAft>
                <a:spcPts val="560"/>
              </a:spcAft>
            </a:pPr>
            <a:r>
              <a:rPr lang="ru" sz="1600" dirty="0">
                <a:latin typeface="Times New Roman"/>
              </a:rPr>
              <a:t>1.    “Ме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рибонлик уйи” ва Болалар ша</a:t>
            </a:r>
            <a:r>
              <a:rPr lang="ru-RU" sz="1600" dirty="0">
                <a:latin typeface="Times New Roman"/>
              </a:rPr>
              <a:t>ҳ</a:t>
            </a:r>
            <a:r>
              <a:rPr lang="ru" sz="1600" dirty="0">
                <a:latin typeface="Times New Roman"/>
              </a:rPr>
              <a:t>арчасининг битирувчилари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лган чин етим абитуриентлар учун ажратилган қўшимча давлат гранти асосида талабаликка тавсия этилган.</a:t>
            </a:r>
          </a:p>
          <a:p>
            <a:pPr marL="370840" indent="-342900">
              <a:lnSpc>
                <a:spcPts val="1770"/>
              </a:lnSpc>
              <a:spcAft>
                <a:spcPts val="910"/>
              </a:spcAft>
            </a:pPr>
            <a:r>
              <a:rPr lang="ru" sz="1600" dirty="0">
                <a:latin typeface="Times New Roman"/>
              </a:rPr>
              <a:t>2.    Ногиронлиги б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лган шахсларни учун ажратилган к</a:t>
            </a:r>
            <a:r>
              <a:rPr lang="ru-RU" sz="1600" dirty="0">
                <a:latin typeface="Times New Roman"/>
              </a:rPr>
              <a:t>ў</a:t>
            </a:r>
            <a:r>
              <a:rPr lang="ru" sz="1600" dirty="0">
                <a:latin typeface="Times New Roman"/>
              </a:rPr>
              <a:t>шимча давлат гранти асосида талабаликка тавсия этилган.</a:t>
            </a:r>
          </a:p>
          <a:p>
            <a:pPr marL="370840" indent="-342900">
              <a:lnSpc>
                <a:spcPts val="2304"/>
              </a:lnSpc>
              <a:spcAft>
                <a:spcPts val="560"/>
              </a:spcAft>
            </a:pPr>
            <a:r>
              <a:rPr lang="ru" sz="1600" dirty="0">
                <a:latin typeface="Times New Roman"/>
              </a:rPr>
              <a:t>3.    Ўзбекистан Республикаси 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уролли Кучлари ходимлари фарзандлари учун ажратилган қўшимча давлат гранти асосида талабаликка тавсия этилган</a:t>
            </a:r>
          </a:p>
          <a:p>
            <a:pPr marL="370840" indent="-342900">
              <a:lnSpc>
                <a:spcPts val="2304"/>
              </a:lnSpc>
              <a:spcAft>
                <a:spcPts val="560"/>
              </a:spcAft>
            </a:pPr>
            <a:r>
              <a:rPr lang="ru" sz="1600" dirty="0">
                <a:latin typeface="Times New Roman"/>
              </a:rPr>
              <a:t>4.    Ўзбекистан Республикаси ички ишлар органлари ходимлари фарзандлари учун ажратилган қўшимча давлат гранти асосида талабаликка тавсия этилган</a:t>
            </a:r>
          </a:p>
          <a:p>
            <a:pPr marL="370840" indent="-342900">
              <a:lnSpc>
                <a:spcPts val="2304"/>
              </a:lnSpc>
            </a:pPr>
            <a:r>
              <a:rPr lang="ru" sz="1600" dirty="0">
                <a:latin typeface="Times New Roman"/>
              </a:rPr>
              <a:t>5.    Хотин-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изларни қўллаб-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увватлаш ма</a:t>
            </a:r>
            <a:r>
              <a:rPr lang="ru-RU" sz="1600" dirty="0">
                <a:latin typeface="Times New Roman"/>
              </a:rPr>
              <a:t>қ</a:t>
            </a:r>
            <a:r>
              <a:rPr lang="ru" sz="1600" dirty="0">
                <a:latin typeface="Times New Roman"/>
              </a:rPr>
              <a:t>садида берилган тавсиянома билан олий таълим муассасаларига ажратилган қўшимча давлат гранти асосида талабаликка тавсия этилган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</TotalTime>
  <Words>1887</Words>
  <Application>Microsoft Office PowerPoint</Application>
  <PresentationFormat>Широкоэкранный</PresentationFormat>
  <Paragraphs>117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2-sektor</dc:creator>
  <cp:lastModifiedBy>avt</cp:lastModifiedBy>
  <cp:revision>9</cp:revision>
  <dcterms:modified xsi:type="dcterms:W3CDTF">2026-04-13T11:10:21Z</dcterms:modified>
</cp:coreProperties>
</file>